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411" r:id="rId62"/>
    <p:sldId id="414"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413" r:id="rId78"/>
    <p:sldId id="412"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Lst>
  <p:sldSz cx="9144000" cy="5143500" type="screen16x9"/>
  <p:notesSz cx="6858000" cy="9144000"/>
  <p:embeddedFontLst>
    <p:embeddedFont>
      <p:font typeface="Calibri" panose="020F0502020204030204" pitchFamily="34" charset="0"/>
      <p:regular r:id="rId161"/>
      <p:bold r:id="rId162"/>
      <p:italic r:id="rId163"/>
      <p:boldItalic r:id="rId164"/>
    </p:embeddedFont>
    <p:embeddedFont>
      <p:font typeface="Cambria" panose="02040503050406030204" pitchFamily="18" charset="0"/>
      <p:regular r:id="rId165"/>
      <p:bold r:id="rId166"/>
      <p:italic r:id="rId167"/>
      <p:boldItalic r:id="rId168"/>
    </p:embeddedFont>
    <p:embeddedFont>
      <p:font typeface="Chivo" panose="020B0604020202020204" charset="0"/>
      <p:regular r:id="rId169"/>
      <p:bold r:id="rId170"/>
      <p:italic r:id="rId171"/>
      <p:boldItalic r:id="rId172"/>
    </p:embeddedFont>
    <p:embeddedFont>
      <p:font typeface="Consolas" panose="020B0609020204030204" pitchFamily="49" charset="0"/>
      <p:regular r:id="rId173"/>
      <p:bold r:id="rId174"/>
      <p:italic r:id="rId175"/>
      <p:boldItalic r:id="rId176"/>
    </p:embeddedFont>
    <p:embeddedFont>
      <p:font typeface="Quattrocento Sans" panose="020B0604020202020204" charset="0"/>
      <p:regular r:id="rId177"/>
      <p:bold r:id="rId178"/>
      <p:italic r:id="rId179"/>
      <p:boldItalic r:id="rId180"/>
    </p:embeddedFont>
    <p:embeddedFont>
      <p:font typeface="Roboto Slab" panose="020B0604020202020204" charset="0"/>
      <p:regular r:id="rId181"/>
      <p:bold r:id="rId182"/>
    </p:embeddedFont>
    <p:embeddedFont>
      <p:font typeface="Trebuchet MS" panose="020B0603020202020204" pitchFamily="34" charset="0"/>
      <p:regular r:id="rId183"/>
      <p:bold r:id="rId184"/>
      <p:italic r:id="rId185"/>
      <p:boldItalic r:id="rId186"/>
    </p:embeddedFont>
    <p:embeddedFont>
      <p:font typeface="Ubuntu" panose="020B0604020202020204" charset="0"/>
      <p:regular r:id="rId187"/>
      <p:bold r:id="rId188"/>
      <p:italic r:id="rId189"/>
      <p:boldItalic r:id="rId190"/>
    </p:embeddedFont>
    <p:embeddedFont>
      <p:font typeface="Verdana" panose="020B0604030504040204" pitchFamily="34" charset="0"/>
      <p:regular r:id="rId191"/>
      <p:bold r:id="rId192"/>
      <p:italic r:id="rId193"/>
      <p:boldItalic r:id="rId1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9BBBA8-BB3A-4A42-8A00-8C4FFC0E77FC}">
  <a:tblStyle styleId="{189BBBA8-BB3A-4A42-8A00-8C4FFC0E77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658D01-FB2F-487F-899E-874338C8578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99" autoAdjust="0"/>
  </p:normalViewPr>
  <p:slideViewPr>
    <p:cSldViewPr snapToGrid="0">
      <p:cViewPr varScale="1">
        <p:scale>
          <a:sx n="92" d="100"/>
          <a:sy n="92"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15.fntdata"/><Relationship Id="rId170" Type="http://schemas.openxmlformats.org/officeDocument/2006/relationships/font" Target="fonts/font10.fntdata"/><Relationship Id="rId191" Type="http://schemas.openxmlformats.org/officeDocument/2006/relationships/font" Target="fonts/font31.fntdata"/><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font" Target="fonts/font5.fntdata"/><Relationship Id="rId181" Type="http://schemas.openxmlformats.org/officeDocument/2006/relationships/font" Target="fonts/font21.fntdata"/><Relationship Id="rId186"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11.fntdata"/><Relationship Id="rId176" Type="http://schemas.openxmlformats.org/officeDocument/2006/relationships/font" Target="fonts/font16.fntdata"/><Relationship Id="rId192" Type="http://schemas.openxmlformats.org/officeDocument/2006/relationships/font" Target="fonts/font32.fntdata"/><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fntdata"/><Relationship Id="rId166" Type="http://schemas.openxmlformats.org/officeDocument/2006/relationships/font" Target="fonts/font6.fntdata"/><Relationship Id="rId182" Type="http://schemas.openxmlformats.org/officeDocument/2006/relationships/font" Target="fonts/font22.fntdata"/><Relationship Id="rId187"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7.fntdata"/><Relationship Id="rId198" Type="http://schemas.openxmlformats.org/officeDocument/2006/relationships/tableStyles" Target="tableStyles.xml"/><Relationship Id="rId172" Type="http://schemas.openxmlformats.org/officeDocument/2006/relationships/font" Target="fonts/font12.fntdata"/><Relationship Id="rId193" Type="http://schemas.openxmlformats.org/officeDocument/2006/relationships/font" Target="fonts/font3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188"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183"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3.fntdata"/><Relationship Id="rId194" Type="http://schemas.openxmlformats.org/officeDocument/2006/relationships/font" Target="fonts/font3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184" Type="http://schemas.openxmlformats.org/officeDocument/2006/relationships/font" Target="fonts/font24.fntdata"/><Relationship Id="rId189" Type="http://schemas.openxmlformats.org/officeDocument/2006/relationships/font" Target="fonts/font2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4.fntdata"/><Relationship Id="rId179" Type="http://schemas.openxmlformats.org/officeDocument/2006/relationships/font" Target="fonts/font19.fntdata"/><Relationship Id="rId195" Type="http://schemas.openxmlformats.org/officeDocument/2006/relationships/presProps" Target="presProps.xml"/><Relationship Id="rId190" Type="http://schemas.openxmlformats.org/officeDocument/2006/relationships/font" Target="fonts/font3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0.fntdata"/><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universidad-de-los-andes.gitbooks.io/fundamentos-de-programacion/content/GLOSSARY.html#m%C3%A9todo" TargetMode="External"/><Relationship Id="rId2" Type="http://schemas.openxmlformats.org/officeDocument/2006/relationships/slide" Target="../slides/slide147.xml"/><Relationship Id="rId1" Type="http://schemas.openxmlformats.org/officeDocument/2006/relationships/notesMaster" Target="../notesMasters/notesMaster1.xml"/><Relationship Id="rId5" Type="http://schemas.openxmlformats.org/officeDocument/2006/relationships/hyperlink" Target="https://universidad-de-los-andes.gitbooks.io/fundamentos-de-programacion/content/GLOSSARY.html#clase" TargetMode="External"/><Relationship Id="rId4" Type="http://schemas.openxmlformats.org/officeDocument/2006/relationships/hyperlink" Target="https://universidad-de-los-andes.gitbooks.io/fundamentos-de-programacion/content/GLOSSARY.html#excepci%C3%B3n"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s.wikipedia.org/wiki/API_Jav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oracle.com/en/java/javase/11/docs/api/java.base/java/lang/String.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aprendiendo-java-facil.blogspot.com/2016/03/ejercicios-resueltos-usando-la-clase.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programaenlinea.net/poo-programacion-orientada-a-objeto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evnasoftware.com/2018/12/07/four-pillars-of-object-oriented-programm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d069beb57_1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d069beb5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Los programas Java se compilan mediante un compilador Java. El formato resultante de un programa de Java compilado es código de byte de tecnología Java independiente de la plataforma en lugar de código de máquina específico de CPU. </a:t>
            </a:r>
            <a:endParaRPr/>
          </a:p>
          <a:p>
            <a:pPr marL="0" lvl="0" indent="0" algn="l" rtl="0">
              <a:spcBef>
                <a:spcPts val="0"/>
              </a:spcBef>
              <a:spcAft>
                <a:spcPts val="0"/>
              </a:spcAft>
              <a:buNone/>
            </a:pPr>
            <a:r>
              <a:rPr lang="en"/>
              <a:t>El código de byte creado es interpretado por un intérprete de código de byte denominado Java Virtual Machine (JVM). Una máquina virtual es un programa específico de la plataforma que comprende el código de byte independiente de la plataforma y puede ejecutarlo en una plataforma concreta. Por este motivo, el lenguaje de programación Java se suele denominar lenguaje interpretado y se dice que los programas de tecnología Java son portátiles o ejecutables en cualquier plataforma.</a:t>
            </a:r>
            <a:endParaRPr/>
          </a:p>
          <a:p>
            <a:pPr marL="0" lvl="0" indent="0" algn="l" rtl="0">
              <a:spcBef>
                <a:spcPts val="0"/>
              </a:spcBef>
              <a:spcAft>
                <a:spcPts val="0"/>
              </a:spcAft>
              <a:buNone/>
            </a:pPr>
            <a:r>
              <a:rPr lang="en"/>
              <a:t>Para que los programas Java sean independientes de la plataforma, es necesaria una JVM en cada plataforma donde se va a ejecutar el programa. La JVM es responsable de interpretar el código Java, cargar las clases Java y ejecutar programas Java.</a:t>
            </a:r>
            <a:endParaRPr/>
          </a:p>
          <a:p>
            <a:pPr marL="0" lvl="0" indent="0" algn="l" rtl="0">
              <a:spcBef>
                <a:spcPts val="0"/>
              </a:spcBef>
              <a:spcAft>
                <a:spcPts val="0"/>
              </a:spcAft>
              <a:buNone/>
            </a:pPr>
            <a:r>
              <a:rPr lang="en"/>
              <a:t>Sin embargo, un programa Java necesita que se ejecute más de una JVM. También necesita un juego de bibliotecas de clases Java estándar para la plataforma. Las bibliotecas de clases Java son bibliotecas de código escrito previamente que se puede combinar con el código que escribe para crear aplicacionessólidas.</a:t>
            </a:r>
            <a:endParaRPr/>
          </a:p>
          <a:p>
            <a:pPr marL="0" lvl="0" indent="0" algn="l" rtl="0">
              <a:spcBef>
                <a:spcPts val="0"/>
              </a:spcBef>
              <a:spcAft>
                <a:spcPts val="0"/>
              </a:spcAft>
              <a:buNone/>
            </a:pPr>
            <a:r>
              <a:rPr lang="en"/>
              <a:t>Combinados, el software de la JVM y las bibliotecas de clases Java se denominan Java Runtime Environment (JRE). El JRE está disponible en Oracle para muchas plataformas comunes.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5cc1f81fa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5cc1f81fa0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26" name="Google Shape;926;g5cc1f81fa0_0_7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cc1f81fa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cc1f81fa0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5cc1f81fa0_0_7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cc1f81fa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cc1f81fa0_0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5cc1f81fa0_0_7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cc1f81fa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5cc1f81fa0_0_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50" name="Google Shape;950;g5cc1f81fa0_0_7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cc1f81fa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cc1f81fa0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5cc1f81fa0_0_7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cc1f81fa0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cc1f81fa0_0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66" name="Google Shape;966;g5cc1f81fa0_0_7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cc1f81fa0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cc1f81fa0_0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74" name="Google Shape;974;g5cc1f81fa0_0_7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cc1f81fa0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cc1f81fa0_0_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5cc1f81fa0_0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bb45bdc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5bb45bdc1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5bb45bdc1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45bdc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45bdc1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5bb45bdc17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069beb57_1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069beb5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bb45bdc1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bb45bdc1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5bb45bdc17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b45bdc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bb45bdc17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5bb45bdc17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bb45bdc1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bb45bdc1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5bb45bdc17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bb45bdc1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bb45bdc17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5bb45bdc17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bb45bdc1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bb45bdc1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g5bb45bdc17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5bb45bdc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5bb45bdc1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5bb45bdc17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bb45bdc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bb45bdc17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5bb45bdc17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bb45bdc1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bb45bdc17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bb45bdc17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b45bdc1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b45bdc1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g5bb45bdc17_0_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bb45bdc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bb45bdc17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g5bb45bdc17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069beb57_1_8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d069beb5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bb45bdc1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bb45bdc1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g5bb45bdc17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bb45bdc1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bb45bdc1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r>
              <a:rPr lang="en" sz="1100">
                <a:solidFill>
                  <a:schemeClr val="dk1"/>
                </a:solidFill>
              </a:rPr>
              <a:t> vamos a decir que una persona es más grande que otra si tiene la edad mayor, en cambio será menor si tiene una edad menor y serán iguales si y solo si su edad es igual y el dni también es igual. En este último caso si dos personas tienen la misma edad, se considerará mayor el que tenga el dni más grande.</a:t>
            </a:r>
            <a:endParaRPr/>
          </a:p>
        </p:txBody>
      </p:sp>
      <p:sp>
        <p:nvSpPr>
          <p:cNvPr id="1103" name="Google Shape;1103;g5bb45bdc17_0_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bb45bdc1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bb45bdc17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endParaRPr/>
          </a:p>
        </p:txBody>
      </p:sp>
      <p:sp>
        <p:nvSpPr>
          <p:cNvPr id="1112" name="Google Shape;1112;g5bb45bdc17_0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bb45bdc1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bb45bdc17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g5bb45bdc17_0_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bb45bdc1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bb45bdc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g5bb45bdc17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bb45bdc1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5bb45bdc1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https://www.luaces-novo.es/enlace-dinamico-en-java/</a:t>
            </a:r>
            <a:endParaRPr/>
          </a:p>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 ¿como sabe la JVM de qué tipo es cuando un mismo tipo estático puede albergar un número indefinido de clases?, la respuesta es: conociendo su tipo dinámico.</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bb45bdc1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g5bb45bdc1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5cc1f81fa0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g5cc1f81fa0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cc1f81fa0_0_13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cc1f81fa0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cc1f81f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cc1f81f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cc1f81fa0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cc1f81fa0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5cc1f81fa0_0_13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cc1f81fa0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cc1f81fa0_0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g5cc1f81fa0_0_13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cc1f81fa0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cc1f81fa0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g5cc1f81fa0_0_13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5cc1f81fa0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5cc1f81fa0_0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5cc1f81fa0_0_1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cc1f81fa0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cc1f81fa0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g5cc1f81fa0_0_1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cc1f81fa0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cc1f81fa0_0_1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g5cc1f81fa0_0_13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cc1f81fa0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5cc1f81fa0_0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5cc1f81fa0_0_13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cc1f81fa0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cc1f81fa0_0_1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g5cc1f81fa0_0_1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5cc1f81fa0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5cc1f81fa0_0_1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g5cc1f81fa0_0_13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cc1f81fa0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cc1f81fa0_0_1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g5cc1f81fa0_0_1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cc1f81fa0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cc1f81f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5cc1f81fa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5cc1f81fa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https://interpolados.wordpress.com/2017/01/27/excepciones-en-java/</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5cc1f81fa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5cc1f81fa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5cc1f81fa0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5cc1f81fa0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cc1f81fa0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cc1f81fa0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cc1f81fa0_0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cc1f81fa0_0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cc1f81fa0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cc1f81fa0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cc1f81fa0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cc1f81fa0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cc1f81fa0_0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5cc1f81fa0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Cuando en un método queremos indicar que éste puede disparar una excepción en caso de que detecte una situación que considera anormal, esta indicación debe formar parte de la signatura del método.</a:t>
            </a:r>
            <a:endParaRPr/>
          </a:p>
          <a:p>
            <a:pPr marL="0" lvl="0" indent="0" algn="l" rtl="0">
              <a:spcBef>
                <a:spcPts val="0"/>
              </a:spcBef>
              <a:spcAft>
                <a:spcPts val="0"/>
              </a:spcAft>
              <a:buNone/>
            </a:pPr>
            <a:r>
              <a:rPr lang="en" sz="1200">
                <a:solidFill>
                  <a:srgbClr val="858585"/>
                </a:solidFill>
                <a:highlight>
                  <a:srgbClr val="FFFFFF"/>
                </a:highlight>
              </a:rPr>
              <a:t>Al informar que un </a:t>
            </a:r>
            <a:r>
              <a:rPr lang="en" sz="1200" u="sng">
                <a:solidFill>
                  <a:srgbClr val="4183C4"/>
                </a:solidFill>
                <a:highlight>
                  <a:srgbClr val="FFFFFF"/>
                </a:highlight>
                <a:hlinkClick r:id="rId3"/>
              </a:rPr>
              <a:t>método</a:t>
            </a:r>
            <a:r>
              <a:rPr lang="en" sz="1200">
                <a:solidFill>
                  <a:srgbClr val="858585"/>
                </a:solidFill>
                <a:highlight>
                  <a:srgbClr val="FFFFFF"/>
                </a:highlight>
              </a:rPr>
              <a:t> lanza una </a:t>
            </a:r>
            <a:r>
              <a:rPr lang="en" sz="1200" u="sng">
                <a:solidFill>
                  <a:srgbClr val="4183C4"/>
                </a:solidFill>
                <a:highlight>
                  <a:srgbClr val="FFFFFF"/>
                </a:highlight>
                <a:hlinkClick r:id="rId4"/>
              </a:rPr>
              <a:t>excepción</a:t>
            </a:r>
            <a:r>
              <a:rPr lang="en" sz="1200">
                <a:solidFill>
                  <a:srgbClr val="858585"/>
                </a:solidFill>
                <a:highlight>
                  <a:srgbClr val="FFFFFF"/>
                </a:highlight>
              </a:rPr>
              <a:t>, estamos agrupando dos casos posibles: Caso 1: la </a:t>
            </a:r>
            <a:r>
              <a:rPr lang="en" sz="1200" u="sng">
                <a:solidFill>
                  <a:srgbClr val="4183C4"/>
                </a:solidFill>
                <a:highlight>
                  <a:srgbClr val="FFFFFF"/>
                </a:highlight>
                <a:hlinkClick r:id="rId4"/>
              </a:rPr>
              <a:t>excepción</a:t>
            </a:r>
            <a:r>
              <a:rPr lang="en" sz="1200">
                <a:solidFill>
                  <a:srgbClr val="858585"/>
                </a:solidFill>
                <a:highlight>
                  <a:srgbClr val="FFFFFF"/>
                </a:highlight>
              </a:rPr>
              <a:t> va a ser creada y lanzada por el mismo </a:t>
            </a:r>
            <a:r>
              <a:rPr lang="en" sz="1200" u="sng">
                <a:solidFill>
                  <a:srgbClr val="4183C4"/>
                </a:solidFill>
                <a:highlight>
                  <a:srgbClr val="FFFFFF"/>
                </a:highlight>
                <a:hlinkClick r:id="rId3"/>
              </a:rPr>
              <a:t>método</a:t>
            </a:r>
            <a:r>
              <a:rPr lang="en" sz="1200">
                <a:solidFill>
                  <a:srgbClr val="858585"/>
                </a:solidFill>
                <a:highlight>
                  <a:srgbClr val="FFFFFF"/>
                </a:highlight>
              </a:rPr>
              <a:t> que la declara. Esto quiere decir que es el mismo </a:t>
            </a:r>
            <a:r>
              <a:rPr lang="en" sz="1200" u="sng">
                <a:solidFill>
                  <a:srgbClr val="4183C4"/>
                </a:solidFill>
                <a:highlight>
                  <a:srgbClr val="FFFFFF"/>
                </a:highlight>
                <a:hlinkClick r:id="rId3"/>
              </a:rPr>
              <a:t>método</a:t>
            </a:r>
            <a:r>
              <a:rPr lang="en" sz="1200">
                <a:solidFill>
                  <a:srgbClr val="858585"/>
                </a:solidFill>
                <a:highlight>
                  <a:srgbClr val="FFFFFF"/>
                </a:highlight>
              </a:rPr>
              <a:t> el que se encarga de detectar el problema, de crear la instancia de la </a:t>
            </a:r>
            <a:r>
              <a:rPr lang="en" sz="1200" u="sng">
                <a:solidFill>
                  <a:srgbClr val="4183C4"/>
                </a:solidFill>
                <a:highlight>
                  <a:srgbClr val="FFFFFF"/>
                </a:highlight>
                <a:hlinkClick r:id="rId5"/>
              </a:rPr>
              <a:t>clase</a:t>
            </a:r>
            <a:r>
              <a:rPr lang="en" sz="1200">
                <a:solidFill>
                  <a:srgbClr val="858585"/>
                </a:solidFill>
                <a:highlight>
                  <a:srgbClr val="FFFFFF"/>
                </a:highlight>
              </a:rPr>
              <a:t>Exception y de lanzarla. Caso 2: la </a:t>
            </a:r>
            <a:r>
              <a:rPr lang="en" sz="1200" u="sng">
                <a:solidFill>
                  <a:srgbClr val="4183C4"/>
                </a:solidFill>
                <a:highlight>
                  <a:srgbClr val="FFFFFF"/>
                </a:highlight>
                <a:hlinkClick r:id="rId4"/>
              </a:rPr>
              <a:t>excepción</a:t>
            </a:r>
            <a:r>
              <a:rPr lang="en" sz="1200">
                <a:solidFill>
                  <a:srgbClr val="858585"/>
                </a:solidFill>
                <a:highlight>
                  <a:srgbClr val="FFFFFF"/>
                </a:highlight>
              </a:rPr>
              <a:t> fue producida por alguna instrucción en el cuerpo del </a:t>
            </a:r>
            <a:r>
              <a:rPr lang="en" sz="1200" u="sng">
                <a:solidFill>
                  <a:srgbClr val="4183C4"/>
                </a:solidFill>
                <a:highlight>
                  <a:srgbClr val="FFFFFF"/>
                </a:highlight>
                <a:hlinkClick r:id="rId3"/>
              </a:rPr>
              <a:t>método</a:t>
            </a:r>
            <a:r>
              <a:rPr lang="en" sz="1200">
                <a:solidFill>
                  <a:srgbClr val="858585"/>
                </a:solidFill>
                <a:highlight>
                  <a:srgbClr val="FFFFFF"/>
                </a:highlight>
              </a:rPr>
              <a:t> que hace la declaración, el cual decide no atraparla sino dejarla seguir. Este "dejarla seguir" se informa también con la misma cláusula throws.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cc1f81fa0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cc1f81fa0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https://universidad-de-los-andes.gitbooks.io/fundamentos-de-programacion/content/Nivel4/5_ManejoDeLasExcepciones.html</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cc1f81fa0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cc1f81fa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cc1f81fa0_0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cc1f81f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cc1f81fa0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cc1f81fa0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cc1f81fa0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cc1f81fa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5cc1f81fa0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5cc1f81fa0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cc1f81fa0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cc1f81fa0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cc1f81fa0_0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cc1f81fa0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5cc1f81fa0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5cc1f81fa0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5cc1f81fa0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5cc1f81fa0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5cc1f81fa0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5cc1f81fa0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https://elbauldelprogramador.com/manejar-excepciones-en-java/</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cc1f81fa0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cc1f81fa0_0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Ejemplo y buenas prácticas </a:t>
            </a:r>
            <a:r>
              <a:rPr lang="en" sz="1400">
                <a:solidFill>
                  <a:srgbClr val="00001A"/>
                </a:solidFill>
              </a:rPr>
              <a:t>https://www.javacodegeeks.com/2013/07/java-exception-handling-tutorial-with-examples-and-best-practices.html</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c1f81fa0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c1f81fa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cc1f81fa0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cc1f81fa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https://es.wikipedia.org/wiki/Tipo_de_dato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c1f81fa0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c1f81f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cc1f81f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cc1f81f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cc1f81fa0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cc1f81f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cc1f81fa0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cc1f81fa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c1f81fa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c1f81fa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cc1f81fa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cc1f81fa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cc1f81f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cc1f81fa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cc1f81f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cc1f81fa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cc1f81fa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cc1f81fa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c1f81fa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c1f81f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cc1f81f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cc1f81f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https://es.wikipedia.org/wiki/API_Java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cc1f81f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cc1f81f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cc1f81f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cc1f81f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Solicitar el ingreso de 5 notas y calcular el promedio.  Utilizar for, while y do while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cc1f81fa0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cc1f81fa0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c1f81fa0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c1f81fa0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cc1f81fa0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cc1f81fa0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https://docs.oracle.com/en/java/javase/11/docs/api/java.base/java/lang/String.html</a:t>
            </a:r>
            <a:endParaRPr lang="en" u="sng" dirty="0">
              <a:solidFill>
                <a:schemeClr val="hlink"/>
              </a:solidFill>
            </a:endParaRPr>
          </a:p>
          <a:p>
            <a:pPr marL="0" lvl="0" indent="0" algn="l" rtl="0">
              <a:spcBef>
                <a:spcPts val="0"/>
              </a:spcBef>
              <a:spcAft>
                <a:spcPts val="0"/>
              </a:spcAft>
              <a:buNone/>
            </a:pPr>
            <a:r>
              <a:rPr lang="es-EC" u="sng" dirty="0">
                <a:solidFill>
                  <a:schemeClr val="hlink"/>
                </a:solidFill>
              </a:rPr>
              <a:t>Ejercicios</a:t>
            </a:r>
            <a:endParaRPr lang="en" u="sng" dirty="0">
              <a:solidFill>
                <a:schemeClr val="hlink"/>
              </a:solidFill>
            </a:endParaRPr>
          </a:p>
          <a:p>
            <a:pPr marL="0" lvl="0" indent="0" algn="l" rtl="0">
              <a:spcBef>
                <a:spcPts val="0"/>
              </a:spcBef>
              <a:spcAft>
                <a:spcPts val="0"/>
              </a:spcAft>
              <a:buNone/>
            </a:pPr>
            <a:r>
              <a:rPr lang="es-EC" dirty="0">
                <a:hlinkClick r:id="rId4"/>
              </a:rPr>
              <a:t>http://aprendiendo-java-facil.blogspot.com/2016/03/ejercicios-resueltos-usando-la-clase.html</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cc1f81fa0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cc1f81fa0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cc1f81fa0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cc1f81fa0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cc1f81fa0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cc1f81fa0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c1f81fa0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cc1f81fa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cc1f81fa0_0_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cc1f81fa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cc1f81fa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cc1f81fa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d069beb57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d069beb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cc1f81fa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cc1f81fa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cc1f81fa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cc1f81fa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cc1f81fa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cc1f81fa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cc1f81fa0_0_203: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45454"/>
              </a:buClr>
              <a:buSzPts val="1000"/>
              <a:buFont typeface="Calibri"/>
              <a:buNone/>
            </a:pPr>
            <a:r>
              <a:rPr lang="en" sz="1000">
                <a:solidFill>
                  <a:srgbClr val="545454"/>
                </a:solidFill>
                <a:highlight>
                  <a:srgbClr val="FFFFFF"/>
                </a:highlight>
              </a:rPr>
              <a:t>La abstracción es la capacidad de obtener y aislar toda la información y cualidades de un objeto que no nos parezcan relevantes, para poder encapsularlos. Para ello separamos “mentalmente” los objetos y nos centramos en su comportamiento fundamental.</a:t>
            </a:r>
            <a:endParaRPr sz="1000">
              <a:solidFill>
                <a:srgbClr val="545454"/>
              </a:solidFill>
              <a:highlight>
                <a:srgbClr val="FFFFFF"/>
              </a:highlight>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http://programaenlinea.net/poo-programacion-orientada-a-objetos/</a:t>
            </a:r>
            <a:endParaRPr sz="1000">
              <a:solidFill>
                <a:srgbClr val="545454"/>
              </a:solidFill>
              <a:highlight>
                <a:srgbClr val="FFFFFF"/>
              </a:highlight>
            </a:endParaRPr>
          </a:p>
        </p:txBody>
      </p:sp>
      <p:sp>
        <p:nvSpPr>
          <p:cNvPr id="491" name="Google Shape;491;g5cc1f81fa0_0_20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43</a:t>
            </a:fld>
            <a:endParaRPr sz="1800" b="0" i="0" u="none" strike="noStrike" cap="none">
              <a:solidFill>
                <a:srgbClr val="000000"/>
              </a:solidFill>
              <a:latin typeface="Cambria"/>
              <a:ea typeface="Cambria"/>
              <a:cs typeface="Cambria"/>
              <a:sym typeface="Cambria"/>
            </a:endParaRPr>
          </a:p>
        </p:txBody>
      </p:sp>
      <p:sp>
        <p:nvSpPr>
          <p:cNvPr id="492" name="Google Shape;492;g5cc1f81fa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c1f81fa0_0_20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  En siguiente diapositiva se marcan las válidas para el problema</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499" name="Google Shape;499;g5cc1f81fa0_0_20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800" b="0" i="0" u="none" strike="noStrike" cap="none">
              <a:solidFill>
                <a:srgbClr val="000000"/>
              </a:solidFill>
              <a:latin typeface="Cambria"/>
              <a:ea typeface="Cambria"/>
              <a:cs typeface="Cambria"/>
              <a:sym typeface="Cambria"/>
            </a:endParaRPr>
          </a:p>
        </p:txBody>
      </p:sp>
      <p:sp>
        <p:nvSpPr>
          <p:cNvPr id="500" name="Google Shape;500;g5cc1f81fa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cc1f81fa0_0_216: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508" name="Google Shape;508;g5cc1f81fa0_0_21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800" b="0" i="0" u="none" strike="noStrike" cap="none">
              <a:solidFill>
                <a:srgbClr val="000000"/>
              </a:solidFill>
              <a:latin typeface="Cambria"/>
              <a:ea typeface="Cambria"/>
              <a:cs typeface="Cambria"/>
              <a:sym typeface="Cambria"/>
            </a:endParaRPr>
          </a:p>
        </p:txBody>
      </p:sp>
      <p:sp>
        <p:nvSpPr>
          <p:cNvPr id="509" name="Google Shape;509;g5cc1f81fa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cc1f81fa0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17" name="Google Shape;517;g5cc1f81fa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cc1f81fa0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26" name="Google Shape;526;g5cc1f81fa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cc1f81fa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33" name="Google Shape;533;g5cc1f81fa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cc1f81fa0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https://www.sevnasoftware.com/2018/12/07/four-pillars-of-object-oriented-programming/</a:t>
            </a:r>
            <a:endParaRPr/>
          </a:p>
        </p:txBody>
      </p:sp>
      <p:sp>
        <p:nvSpPr>
          <p:cNvPr id="541" name="Google Shape;541;g5cc1f81fa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069beb57_1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069beb5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cc1f81fa0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0" name="Google Shape;550;g5cc1f81fa0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cc1f81fa0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58" name="Google Shape;558;g5cc1f81fa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cc1f81fa0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65" name="Google Shape;565;g5cc1f81fa0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cc1f81fa0_0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endParaRPr/>
          </a:p>
        </p:txBody>
      </p:sp>
      <p:sp>
        <p:nvSpPr>
          <p:cNvPr id="573" name="Google Shape;573;g5cc1f81fa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cc1f81fa0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5cc1f81fa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cc1f81f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5cc1f81fa0_0_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https://users.dcc.uchile.cl/~psalinas/uml/modelo.html</a:t>
            </a:r>
            <a:endParaRPr/>
          </a:p>
        </p:txBody>
      </p:sp>
      <p:sp>
        <p:nvSpPr>
          <p:cNvPr id="588" name="Google Shape;588;g5cc1f81fa0_0_3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cc1f81fa0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5cc1f81fa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cc1f81fa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5cc1f81fa0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4" name="Google Shape;604;g5cc1f81fa0_0_4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cc1f81fa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5cc1f81fa0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14" name="Google Shape;614;g5cc1f81fa0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cc1f81fa0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5cc1f81fa0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La declaración de un objeto simplemente asocia el objeto con una clase,  haciendo al objeto una instancia de esa clase. La declaración  no crear el objeto. Para crear realmente miVehiculo(objeto de la clase Vehiculo)  se necesita utilizar el operador new con el objeto de indicar a la computadora que cree un objeto miVehiculo y asigne espacio de memoria para el</a:t>
            </a:r>
            <a:endParaRPr sz="1200" b="0" i="0" u="none" strike="noStrike" cap="none">
              <a:solidFill>
                <a:schemeClr val="dk1"/>
              </a:solidFill>
              <a:latin typeface="Calibri"/>
              <a:ea typeface="Calibri"/>
              <a:cs typeface="Calibri"/>
              <a:sym typeface="Calibri"/>
            </a:endParaRPr>
          </a:p>
        </p:txBody>
      </p:sp>
      <p:sp>
        <p:nvSpPr>
          <p:cNvPr id="622" name="Google Shape;622;g5cc1f81fa0_0_4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069beb57_1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069beb5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cc1f81fa0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g5cc1f81fa0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0" name="Google Shape;630;g5cc1f81fa0_0_4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596960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62</a:t>
            </a:fld>
            <a:endParaRPr/>
          </a:p>
        </p:txBody>
      </p:sp>
    </p:spTree>
    <p:extLst>
      <p:ext uri="{BB962C8B-B14F-4D97-AF65-F5344CB8AC3E}">
        <p14:creationId xmlns:p14="http://schemas.microsoft.com/office/powerpoint/2010/main" val="3518957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cc1f81fa0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5cc1f81fa0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 La palabra reservada “null” indica que una variable que referencia a un objeto se encuentra “sin objeto”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8" name="Google Shape;638;g5cc1f81fa0_0_4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cc1f81fa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5cc1f81fa0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https://www.aprenderaprogramar.com/index.php?option=com_content&amp;view=article&amp;id=634:objetos-null-en-java-error-javalangnullpointerexception-autoboxing-unbox-objetos-anonimos-cu00668b&amp;catid=68&amp;Itemid=188</a:t>
            </a:r>
            <a:endParaRPr/>
          </a:p>
        </p:txBody>
      </p:sp>
      <p:sp>
        <p:nvSpPr>
          <p:cNvPr id="646" name="Google Shape;646;g5cc1f81fa0_0_4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cc1f81fa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cc1f81fa0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p:txBody>
      </p:sp>
      <p:sp>
        <p:nvSpPr>
          <p:cNvPr id="654" name="Google Shape;654;g5cc1f81fa0_0_4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cc1f81fa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5cc1f81fa0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Si una clase incluida en un paquete no se relaciona con su respectiva estructura de directorio, la clase no podrá usarse.</a:t>
            </a: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662" name="Google Shape;662;g5cc1f81fa0_0_4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cc1f81fa0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5cc1f81fa0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Revisar el ejemplo</a:t>
            </a:r>
            <a:endParaRPr/>
          </a:p>
        </p:txBody>
      </p:sp>
      <p:sp>
        <p:nvSpPr>
          <p:cNvPr id="670" name="Google Shape;670;g5cc1f81fa0_0_4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cc1f81fa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5cc1f81fa0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De forma predeterminada, también conocido como el </a:t>
            </a:r>
            <a:r>
              <a:rPr lang="en" sz="1200" b="1" i="0" u="none" strike="noStrike" cap="none">
                <a:solidFill>
                  <a:schemeClr val="dk1"/>
                </a:solidFill>
                <a:latin typeface="Calibri"/>
                <a:ea typeface="Calibri"/>
                <a:cs typeface="Calibri"/>
                <a:sym typeface="Calibri"/>
              </a:rPr>
              <a:t>predeterminado,</a:t>
            </a:r>
            <a:r>
              <a:rPr lang="en" sz="1200" b="0" i="0" u="none" strike="noStrike" cap="none">
                <a:solidFill>
                  <a:schemeClr val="dk1"/>
                </a:solidFill>
                <a:latin typeface="Calibri"/>
                <a:ea typeface="Calibri"/>
                <a:cs typeface="Calibri"/>
                <a:sym typeface="Calibri"/>
              </a:rPr>
              <a:t> visible dentro del mismo paquete, no utilice ningún modificador.</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Privada, que se especifica modificador </a:t>
            </a:r>
            <a:r>
              <a:rPr lang="en" sz="1200" b="1" i="0" u="none" strike="noStrike" cap="none">
                <a:solidFill>
                  <a:schemeClr val="dk1"/>
                </a:solidFill>
                <a:latin typeface="Calibri"/>
                <a:ea typeface="Calibri"/>
                <a:cs typeface="Calibri"/>
                <a:sym typeface="Calibri"/>
              </a:rPr>
              <a:t>privado,</a:t>
            </a:r>
            <a:r>
              <a:rPr lang="en" sz="1200" b="0" i="0" u="none" strike="noStrike" cap="none">
                <a:solidFill>
                  <a:schemeClr val="dk1"/>
                </a:solidFill>
                <a:latin typeface="Calibri"/>
                <a:ea typeface="Calibri"/>
                <a:cs typeface="Calibri"/>
                <a:sym typeface="Calibri"/>
              </a:rPr>
              <a:t> visible dentro de la misma clase.</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Hay, con el fin de especificar el modificador </a:t>
            </a:r>
            <a:r>
              <a:rPr lang="en" sz="1200" b="1" i="0" u="none" strike="noStrike" cap="none">
                <a:solidFill>
                  <a:schemeClr val="dk1"/>
                </a:solidFill>
                <a:latin typeface="Calibri"/>
                <a:ea typeface="Calibri"/>
                <a:cs typeface="Calibri"/>
                <a:sym typeface="Calibri"/>
              </a:rPr>
              <a:t>público,</a:t>
            </a:r>
            <a:r>
              <a:rPr lang="en" sz="1200" b="0" i="0" u="none" strike="noStrike" cap="none">
                <a:solidFill>
                  <a:schemeClr val="dk1"/>
                </a:solidFill>
                <a:latin typeface="Calibri"/>
                <a:ea typeface="Calibri"/>
                <a:cs typeface="Calibri"/>
                <a:sym typeface="Calibri"/>
              </a:rPr>
              <a:t> visible a todas las clases.</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Protegida, modificador de </a:t>
            </a:r>
            <a:r>
              <a:rPr lang="en" sz="1200" b="1" i="0" u="none" strike="noStrike" cap="none">
                <a:solidFill>
                  <a:schemeClr val="dk1"/>
                </a:solidFill>
                <a:latin typeface="Calibri"/>
                <a:ea typeface="Calibri"/>
                <a:cs typeface="Calibri"/>
                <a:sym typeface="Calibri"/>
              </a:rPr>
              <a:t>protección</a:t>
            </a:r>
            <a:r>
              <a:rPr lang="en" sz="1200" b="0" i="0" u="none" strike="noStrike" cap="none">
                <a:solidFill>
                  <a:schemeClr val="dk1"/>
                </a:solidFill>
                <a:latin typeface="Calibri"/>
                <a:ea typeface="Calibri"/>
                <a:cs typeface="Calibri"/>
                <a:sym typeface="Calibri"/>
              </a:rPr>
              <a:t> especifica que, para todas las clases y subclases dentro del mismo paquete visible.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8" name="Google Shape;678;g5cc1f81fa0_0_4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cc1f81fa0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5cc1f81fa0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7" name="Google Shape;687;g5cc1f81fa0_0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69</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cc1f81fa0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5cc1f81fa0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5" name="Google Shape;695;g5cc1f81fa0_0_4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cc1f81fa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5cc1f81fa0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04" name="Google Shape;704;g5cc1f81fa0_0_4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cc1f81fa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5cc1f81fa0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12" name="Google Shape;712;g5cc1f81fa0_0_5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cc1f81fa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5cc1f81fa0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21" name="Google Shape;721;g5cc1f81fa0_0_5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cc1f81fa0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5cc1f81fa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cc1f81fa0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5cc1f81fa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c1f81fa0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5cc1f81fa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77</a:t>
            </a:fld>
            <a:endParaRPr/>
          </a:p>
        </p:txBody>
      </p:sp>
    </p:spTree>
    <p:extLst>
      <p:ext uri="{BB962C8B-B14F-4D97-AF65-F5344CB8AC3E}">
        <p14:creationId xmlns:p14="http://schemas.microsoft.com/office/powerpoint/2010/main" val="31021067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78</a:t>
            </a:fld>
            <a:endParaRPr/>
          </a:p>
        </p:txBody>
      </p:sp>
    </p:spTree>
    <p:extLst>
      <p:ext uri="{BB962C8B-B14F-4D97-AF65-F5344CB8AC3E}">
        <p14:creationId xmlns:p14="http://schemas.microsoft.com/office/powerpoint/2010/main" val="34323049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cc1f81fa0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5cc1f81fa0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Instancia (Campos No-Estáticos).</a:t>
            </a:r>
            <a:r>
              <a:rPr lang="en" sz="1200" b="0" i="0" u="none" strike="noStrike" cap="none">
                <a:solidFill>
                  <a:schemeClr val="dk1"/>
                </a:solidFill>
                <a:latin typeface="Calibri"/>
                <a:ea typeface="Calibri"/>
                <a:cs typeface="Calibri"/>
                <a:sym typeface="Calibri"/>
              </a:rPr>
              <a:t> Los objetos almacenan su estado individual en campos no-estáticos. Son declarados sin la palabra clave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Sus valores son únicos para cada instancia u objeto.</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Clase (Campos Estáticos).</a:t>
            </a:r>
            <a:r>
              <a:rPr lang="en" sz="1200" b="0" i="0" u="none" strike="noStrike" cap="none">
                <a:solidFill>
                  <a:schemeClr val="dk1"/>
                </a:solidFill>
                <a:latin typeface="Calibri"/>
                <a:ea typeface="Calibri"/>
                <a:cs typeface="Calibri"/>
                <a:sym typeface="Calibri"/>
              </a:rPr>
              <a:t> Son campos declarados con el modificador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Hay sólo una copia de esta variable para todas la instancias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Locales.</a:t>
            </a:r>
            <a:r>
              <a:rPr lang="en" sz="1200" b="0" i="0" u="none" strike="noStrike" cap="none">
                <a:solidFill>
                  <a:schemeClr val="dk1"/>
                </a:solidFill>
                <a:latin typeface="Calibri"/>
                <a:ea typeface="Calibri"/>
                <a:cs typeface="Calibri"/>
                <a:sym typeface="Calibri"/>
              </a:rPr>
              <a:t> Es en donde los métodos de los objetos almacenan su estado temporal. Se declaran parecido a los campos. No existe una palabra clave para especificar que una variable es local sino que depende donde la variable es declarada: dentro de los corchetes que definen un método. Son accesibles sólo dentro del método que las declaró y no son accesibles del resto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Parámetros.</a:t>
            </a:r>
            <a:r>
              <a:rPr lang="en" sz="1200" b="0" i="0" u="none" strike="noStrike" cap="none">
                <a:solidFill>
                  <a:schemeClr val="dk1"/>
                </a:solidFill>
                <a:latin typeface="Calibri"/>
                <a:ea typeface="Calibri"/>
                <a:cs typeface="Calibri"/>
                <a:sym typeface="Calibri"/>
              </a:rPr>
              <a:t> Son las variables que conforman la firma de un método. Son siempre clasificados como variables y no como campos. También se encuentran en otras construcciones que aceptan parámetros como los son los constructores y manipuladores de excepciones.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52" name="Google Shape;752;g5cc1f81fa0_0_5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d069beb57_1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d069beb5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cc1f81fa0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cc1f81fa0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5cc1f81fa0_0_5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cc1f81f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5cc1f81fa0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http://www.clubdetecnologia.net/blog/2017/java-paso-de-valores-por-referencia-o-por-valor/</a:t>
            </a:r>
            <a:endParaRPr/>
          </a:p>
        </p:txBody>
      </p:sp>
      <p:sp>
        <p:nvSpPr>
          <p:cNvPr id="769" name="Google Shape;769;g5cc1f81fa0_0_5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cc1f81fa0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cc1f81fa0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http://lineadecodigo.com/java/parametros-por-referencia-en-java/</a:t>
            </a:r>
            <a:endParaRPr/>
          </a:p>
        </p:txBody>
      </p:sp>
      <p:sp>
        <p:nvSpPr>
          <p:cNvPr id="777" name="Google Shape;777;g5cc1f81fa0_0_5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c1f81fa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c1f81fa0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5cc1f81fa0_0_5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cc1f81fa0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cc1f81fa0_0_1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5cc1f81fa0_0_1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c1f81fa0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c1f81fa0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5cc1f81fa0_0_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cc1f81fa0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cc1f81fa0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g5cc1f81fa0_0_6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c1f81fa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c1f81fa0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7800" lvl="0" indent="0" algn="l" rtl="0">
              <a:lnSpc>
                <a:spcPct val="90000"/>
              </a:lnSpc>
              <a:spcBef>
                <a:spcPts val="1000"/>
              </a:spcBef>
              <a:spcAft>
                <a:spcPts val="0"/>
              </a:spcAft>
              <a:buClr>
                <a:schemeClr val="dk1"/>
              </a:buClr>
              <a:buSzPts val="1100"/>
              <a:buFont typeface="Arial"/>
              <a:buNone/>
            </a:pPr>
            <a:r>
              <a:rPr lang="en" sz="1400"/>
              <a:t>será invocado cada vez que se construya un objeto sin especificar ningún argumento, en cuyo caso el objeto será iniciado con los valores predeterminados por el sistema (los atributos numéricos a cero, los alfanuméricos a nuloPeq, y las referencias a objetos a null).</a:t>
            </a:r>
            <a:endParaRPr sz="1400"/>
          </a:p>
          <a:p>
            <a:pPr marL="0" lvl="0" indent="0" algn="l" rtl="0">
              <a:spcBef>
                <a:spcPts val="0"/>
              </a:spcBef>
              <a:spcAft>
                <a:spcPts val="0"/>
              </a:spcAft>
              <a:buNone/>
            </a:pPr>
            <a:endParaRPr sz="1400"/>
          </a:p>
        </p:txBody>
      </p:sp>
      <p:sp>
        <p:nvSpPr>
          <p:cNvPr id="818" name="Google Shape;818;g5cc1f81fa0_0_6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cc1f81fa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cc1f81fa0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http://aprendiendo.prodastur.com/libro/java-m%C3%A9todos-y-encapsulado/constructores</a:t>
            </a:r>
            <a:endParaRPr/>
          </a:p>
        </p:txBody>
      </p:sp>
      <p:sp>
        <p:nvSpPr>
          <p:cNvPr id="826" name="Google Shape;826;g5cc1f81fa0_0_6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cc1f81fa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5cc1f81fa0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50">
                <a:solidFill>
                  <a:srgbClr val="7A7A7A"/>
                </a:solidFill>
                <a:highlight>
                  <a:srgbClr val="E8E8E8"/>
                </a:highlight>
                <a:latin typeface="Arial"/>
                <a:ea typeface="Arial"/>
                <a:cs typeface="Arial"/>
                <a:sym typeface="Arial"/>
              </a:rPr>
              <a:t>La palabra </a:t>
            </a:r>
            <a:r>
              <a:rPr lang="en" sz="950">
                <a:solidFill>
                  <a:srgbClr val="7A7A7A"/>
                </a:solidFill>
                <a:highlight>
                  <a:srgbClr val="E8E8E8"/>
                </a:highlight>
                <a:latin typeface="Courier New"/>
                <a:ea typeface="Courier New"/>
                <a:cs typeface="Courier New"/>
                <a:sym typeface="Courier New"/>
              </a:rPr>
              <a:t>this</a:t>
            </a:r>
            <a:r>
              <a:rPr lang="en" sz="950">
                <a:solidFill>
                  <a:srgbClr val="7A7A7A"/>
                </a:solidFill>
                <a:highlight>
                  <a:srgbClr val="E8E8E8"/>
                </a:highlight>
                <a:latin typeface="Arial"/>
                <a:ea typeface="Arial"/>
                <a:cs typeface="Arial"/>
                <a:sym typeface="Arial"/>
              </a:rPr>
              <a:t> le dice a Java que se refiere a la variable de instancia. Normalmente es opcional, se utiliza cuando hay 2 variables con el mismo nombre, por ejemplo, cuando una es parámetro del constructor y la otra es una variable de instancia</a:t>
            </a:r>
            <a:r>
              <a:rPr lang="en" sz="950" b="1">
                <a:solidFill>
                  <a:srgbClr val="7A7A7A"/>
                </a:solidFill>
                <a:highlight>
                  <a:srgbClr val="E8E8E8"/>
                </a:highlight>
                <a:latin typeface="Arial"/>
                <a:ea typeface="Arial"/>
                <a:cs typeface="Arial"/>
                <a:sym typeface="Arial"/>
              </a:rPr>
              <a:t>.</a:t>
            </a:r>
            <a:endParaRPr/>
          </a:p>
        </p:txBody>
      </p:sp>
      <p:sp>
        <p:nvSpPr>
          <p:cNvPr id="834" name="Google Shape;834;g5cc1f81fa0_0_6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069beb57_1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d069beb5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lenguajes de programación populares, como C y C++, necesitan que los programadores compilen y enlacen sus programas, cuyo resultado es un programa ejecutable único en una plataforma. Un compilador es una aplicación que convierte un programa que escribe en un código específico de CPU denominado código de máquina. Estos archivos específicos de la plataforma (archivos binarios) a menudo se combinan con otros archivos, como bibliotecas de código escrito previamente. Un enlace crea un programa dependiente de la plataforma, denominado ejecutable, que puede ejecutar un usuario final.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cc1f81fa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cc1f81fa0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5cc1f81fa0_0_6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cc1f81fa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cc1f81fa0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http://www.java2success.com/core-java/oops/method-overloading-tutorial.jsp</a:t>
            </a:r>
            <a:endParaRPr/>
          </a:p>
        </p:txBody>
      </p:sp>
      <p:sp>
        <p:nvSpPr>
          <p:cNvPr id="850" name="Google Shape;850;g5cc1f81fa0_0_6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cc1f81fa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cc1f81fa0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r>
              <a:rPr lang="en" sz="1350" b="1">
                <a:solidFill>
                  <a:srgbClr val="333333"/>
                </a:solidFill>
                <a:highlight>
                  <a:srgbClr val="FFFFFF"/>
                </a:highlight>
                <a:latin typeface="Arial"/>
                <a:ea typeface="Arial"/>
                <a:cs typeface="Arial"/>
                <a:sym typeface="Arial"/>
              </a:rPr>
              <a:t>ype promotion is an automatic type conversion from a "lesser" base type to a "greater" one</a:t>
            </a:r>
            <a:endParaRPr sz="1350" b="1">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a:t>http://www.java2success.com/core-java/oops/method-overloading-tutorial.jsp</a:t>
            </a:r>
            <a:endParaRPr/>
          </a:p>
        </p:txBody>
      </p:sp>
      <p:sp>
        <p:nvSpPr>
          <p:cNvPr id="859" name="Google Shape;859;g5cc1f81fa0_0_6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cc1f81fa0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cc1f81fa0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5cc1f81fa0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cc1f81fa0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cc1f81fa0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Setters: Del Inglés Set, que significa establecer, pues nos sirve para asignar un valor a un atributo, pero de forma explícita,  y solo nos permite dar acceso público a ciertos atributos que deseemos el usuario pueda modificar. Es decir permiten cambiar el valor de los atributos.</a:t>
            </a:r>
            <a:endParaRPr/>
          </a:p>
          <a:p>
            <a:pPr marL="0" lvl="0" indent="0" algn="l" rtl="0">
              <a:spcBef>
                <a:spcPts val="0"/>
              </a:spcBef>
              <a:spcAft>
                <a:spcPts val="0"/>
              </a:spcAft>
              <a:buClr>
                <a:schemeClr val="dk1"/>
              </a:buClr>
              <a:buSzPts val="1100"/>
              <a:buFont typeface="Arial"/>
              <a:buNone/>
            </a:pPr>
            <a:r>
              <a:rPr lang="en"/>
              <a:t>Getters: Del Inglés Get, que significa obtener, pues nos sirve para obtener (recuperar o acceder) el valor ya asignado a un atributo y utilizarlo para cierto método. Por lo que devuelven el valor de los atributos.</a:t>
            </a:r>
            <a:endParaRPr/>
          </a:p>
          <a:p>
            <a:pPr marL="0" lvl="0" indent="0" algn="l" rtl="0">
              <a:spcBef>
                <a:spcPts val="0"/>
              </a:spcBef>
              <a:spcAft>
                <a:spcPts val="0"/>
              </a:spcAft>
              <a:buNone/>
            </a:pPr>
            <a:endParaRPr/>
          </a:p>
        </p:txBody>
      </p:sp>
      <p:sp>
        <p:nvSpPr>
          <p:cNvPr id="877" name="Google Shape;877;g5cc1f81fa0_0_6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cc1f81fa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cc1f81fa0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5cc1f81fa0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cc1f81fa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cc1f81fa0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02" name="Google Shape;902;g5cc1f81fa0_0_7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cc1f81fa0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cc1f81fa0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10" name="Google Shape;910;g5cc1f81fa0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cc1f81fa0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cc1f81fa0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5cc1f81fa0_0_7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507870" y="457110"/>
            <a:ext cx="6447300" cy="990300"/>
          </a:xfrm>
          <a:prstGeom prst="rect">
            <a:avLst/>
          </a:prstGeom>
          <a:noFill/>
          <a:ln>
            <a:noFill/>
          </a:ln>
        </p:spPr>
        <p:txBody>
          <a:bodyPr spcFirstLastPara="1" wrap="square" lIns="0" tIns="0" rIns="0" bIns="0" anchor="ctr" anchorCtr="0">
            <a:noAutofit/>
          </a:bodyPr>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138" name="Google Shape;138;p13"/>
          <p:cNvSpPr txBox="1">
            <a:spLocks noGrp="1"/>
          </p:cNvSpPr>
          <p:nvPr>
            <p:ph type="body" idx="1"/>
          </p:nvPr>
        </p:nvSpPr>
        <p:spPr>
          <a:xfrm>
            <a:off x="507870" y="1620540"/>
            <a:ext cx="6447300" cy="29103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2400"/>
              <a:buNone/>
              <a:defRPr sz="1800" b="0" i="0" u="none" strike="noStrike" cap="none"/>
            </a:lvl1pPr>
            <a:lvl2pPr marL="914400" marR="0" lvl="1" indent="-228600" algn="l" rtl="0">
              <a:spcBef>
                <a:spcPts val="480"/>
              </a:spcBef>
              <a:spcAft>
                <a:spcPts val="0"/>
              </a:spcAft>
              <a:buSzPts val="2400"/>
              <a:buNone/>
              <a:defRPr sz="1800" b="0" i="0" u="none" strike="noStrike" cap="none"/>
            </a:lvl2pPr>
            <a:lvl3pPr marL="1371600" marR="0" lvl="2" indent="-228600" algn="l" rtl="0">
              <a:spcBef>
                <a:spcPts val="480"/>
              </a:spcBef>
              <a:spcAft>
                <a:spcPts val="0"/>
              </a:spcAft>
              <a:buSzPts val="2400"/>
              <a:buNone/>
              <a:defRPr sz="1800" b="0" i="0" u="none" strike="noStrike" cap="none"/>
            </a:lvl3pPr>
            <a:lvl4pPr marL="1828800" marR="0" lvl="3" indent="-228600" algn="l" rtl="0">
              <a:spcBef>
                <a:spcPts val="360"/>
              </a:spcBef>
              <a:spcAft>
                <a:spcPts val="0"/>
              </a:spcAft>
              <a:buSzPts val="2400"/>
              <a:buNone/>
              <a:defRPr sz="1800" b="0" i="0" u="none" strike="noStrike" cap="none"/>
            </a:lvl4pPr>
            <a:lvl5pPr marL="2286000" marR="0" lvl="4" indent="-228600" algn="l" rtl="0">
              <a:spcBef>
                <a:spcPts val="360"/>
              </a:spcBef>
              <a:spcAft>
                <a:spcPts val="0"/>
              </a:spcAft>
              <a:buSzPts val="2400"/>
              <a:buNone/>
              <a:defRPr sz="1800" b="0" i="0" u="none" strike="noStrike" cap="none"/>
            </a:lvl5pPr>
            <a:lvl6pPr marL="2743200" marR="0" lvl="5" indent="-228600" algn="l" rtl="0">
              <a:spcBef>
                <a:spcPts val="360"/>
              </a:spcBef>
              <a:spcAft>
                <a:spcPts val="0"/>
              </a:spcAft>
              <a:buSzPts val="2400"/>
              <a:buNone/>
              <a:defRPr sz="1800" b="0" i="0" u="none" strike="noStrike" cap="none"/>
            </a:lvl6pPr>
            <a:lvl7pPr marL="3200400" marR="0" lvl="6" indent="-228600" algn="l" rtl="0">
              <a:spcBef>
                <a:spcPts val="360"/>
              </a:spcBef>
              <a:spcAft>
                <a:spcPts val="0"/>
              </a:spcAft>
              <a:buSzPts val="2400"/>
              <a:buNone/>
              <a:defRPr sz="1800" b="0" i="0" u="none" strike="noStrike" cap="none"/>
            </a:lvl7pPr>
            <a:lvl8pPr marL="3657600" marR="0" lvl="7" indent="-228600" algn="l" rtl="0">
              <a:spcBef>
                <a:spcPts val="360"/>
              </a:spcBef>
              <a:spcAft>
                <a:spcPts val="0"/>
              </a:spcAft>
              <a:buSzPts val="2400"/>
              <a:buNone/>
              <a:defRPr sz="1800" b="0" i="0" u="none" strike="noStrike" cap="none"/>
            </a:lvl8pPr>
            <a:lvl9pPr marL="4114800" marR="0" lvl="8" indent="-228600" algn="l" rtl="0">
              <a:spcBef>
                <a:spcPts val="360"/>
              </a:spcBef>
              <a:spcAft>
                <a:spcPts val="0"/>
              </a:spcAft>
              <a:buSzPts val="2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006900" y="677700"/>
            <a:ext cx="4936800" cy="3409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rgbClr val="FFFFFF"/>
              </a:buClr>
              <a:buSzPts val="3000"/>
              <a:buChar char="▰"/>
              <a:defRPr sz="3000">
                <a:solidFill>
                  <a:srgbClr val="FFFFFF"/>
                </a:solidFill>
              </a:defRPr>
            </a:lvl1pPr>
            <a:lvl2pPr marL="914400" lvl="1" indent="-419100" rtl="0">
              <a:spcBef>
                <a:spcPts val="0"/>
              </a:spcBef>
              <a:spcAft>
                <a:spcPts val="0"/>
              </a:spcAft>
              <a:buClr>
                <a:srgbClr val="FFFFFF"/>
              </a:buClr>
              <a:buSzPts val="3000"/>
              <a:buChar char="▰"/>
              <a:defRPr sz="3000">
                <a:solidFill>
                  <a:srgbClr val="FFFFFF"/>
                </a:solidFill>
              </a:defRPr>
            </a:lvl2pPr>
            <a:lvl3pPr marL="1371600" lvl="2" indent="-419100" rtl="0">
              <a:spcBef>
                <a:spcPts val="0"/>
              </a:spcBef>
              <a:spcAft>
                <a:spcPts val="0"/>
              </a:spcAft>
              <a:buClr>
                <a:srgbClr val="FFFFFF"/>
              </a:buClr>
              <a:buSzPts val="3000"/>
              <a:buChar char="▰"/>
              <a:defRPr sz="3000">
                <a:solidFill>
                  <a:srgbClr val="FFFFFF"/>
                </a:solidFill>
              </a:defRPr>
            </a:lvl3pPr>
            <a:lvl4pPr marL="1828800" lvl="3" indent="-419100" rtl="0">
              <a:spcBef>
                <a:spcPts val="0"/>
              </a:spcBef>
              <a:spcAft>
                <a:spcPts val="0"/>
              </a:spcAft>
              <a:buClr>
                <a:srgbClr val="FFFFFF"/>
              </a:buClr>
              <a:buSzPts val="3000"/>
              <a:buChar char="▰"/>
              <a:defRPr sz="3000">
                <a:solidFill>
                  <a:srgbClr val="FFFFFF"/>
                </a:solidFill>
              </a:defRPr>
            </a:lvl4pPr>
            <a:lvl5pPr marL="2286000" lvl="4" indent="-419100" rtl="0">
              <a:spcBef>
                <a:spcPts val="0"/>
              </a:spcBef>
              <a:spcAft>
                <a:spcPts val="0"/>
              </a:spcAft>
              <a:buClr>
                <a:srgbClr val="FFFFFF"/>
              </a:buClr>
              <a:buSzPts val="3000"/>
              <a:buChar char="▰"/>
              <a:defRPr sz="3000">
                <a:solidFill>
                  <a:srgbClr val="FFFFFF"/>
                </a:solidFill>
              </a:defRPr>
            </a:lvl5pPr>
            <a:lvl6pPr marL="2743200" lvl="5" indent="-419100" rtl="0">
              <a:spcBef>
                <a:spcPts val="0"/>
              </a:spcBef>
              <a:spcAft>
                <a:spcPts val="0"/>
              </a:spcAft>
              <a:buClr>
                <a:srgbClr val="FFFFFF"/>
              </a:buClr>
              <a:buSzPts val="3000"/>
              <a:buChar char="▰"/>
              <a:defRPr sz="3000">
                <a:solidFill>
                  <a:srgbClr val="FFFFFF"/>
                </a:solidFill>
              </a:defRPr>
            </a:lvl6pPr>
            <a:lvl7pPr marL="3200400" lvl="6" indent="-419100" rtl="0">
              <a:spcBef>
                <a:spcPts val="0"/>
              </a:spcBef>
              <a:spcAft>
                <a:spcPts val="0"/>
              </a:spcAft>
              <a:buClr>
                <a:srgbClr val="FFFFFF"/>
              </a:buClr>
              <a:buSzPts val="3000"/>
              <a:buChar char="▰"/>
              <a:defRPr sz="3000">
                <a:solidFill>
                  <a:srgbClr val="FFFFFF"/>
                </a:solidFill>
              </a:defRPr>
            </a:lvl7pPr>
            <a:lvl8pPr marL="3657600" lvl="7" indent="-419100" rtl="0">
              <a:spcBef>
                <a:spcPts val="0"/>
              </a:spcBef>
              <a:spcAft>
                <a:spcPts val="0"/>
              </a:spcAft>
              <a:buClr>
                <a:srgbClr val="FFFFFF"/>
              </a:buClr>
              <a:buSzPts val="3000"/>
              <a:buChar char="▰"/>
              <a:defRPr sz="3000">
                <a:solidFill>
                  <a:srgbClr val="FFFFFF"/>
                </a:solidFill>
              </a:defRPr>
            </a:lvl8pPr>
            <a:lvl9pPr marL="4114800" lvl="8" indent="-419100" rtl="0">
              <a:spcBef>
                <a:spcPts val="0"/>
              </a:spcBef>
              <a:spcAft>
                <a:spcPts val="0"/>
              </a:spcAft>
              <a:buClr>
                <a:srgbClr val="FFFFFF"/>
              </a:buClr>
              <a:buSzPts val="3000"/>
              <a:buChar char="▰"/>
              <a:defRPr sz="3000">
                <a:solidFill>
                  <a:srgbClr val="FFFFFF"/>
                </a:solidFill>
              </a:defRPr>
            </a:lvl9pPr>
          </a:lstStyle>
          <a:p>
            <a:endParaRPr/>
          </a:p>
        </p:txBody>
      </p:sp>
      <p:sp>
        <p:nvSpPr>
          <p:cNvPr id="45" name="Google Shape;45;p4"/>
          <p:cNvSpPr txBox="1"/>
          <p:nvPr/>
        </p:nvSpPr>
        <p:spPr>
          <a:xfrm>
            <a:off x="239550" y="339696"/>
            <a:ext cx="777000" cy="6537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8"/>
          <p:cNvSpPr txBox="1">
            <a:spLocks noGrp="1"/>
          </p:cNvSpPr>
          <p:nvPr>
            <p:ph type="body" idx="1"/>
          </p:nvPr>
        </p:nvSpPr>
        <p:spPr>
          <a:xfrm>
            <a:off x="4572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8"/>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4" name="Google Shape;94;p8"/>
          <p:cNvSpPr txBox="1">
            <a:spLocks noGrp="1"/>
          </p:cNvSpPr>
          <p:nvPr>
            <p:ph type="body" idx="3"/>
          </p:nvPr>
        </p:nvSpPr>
        <p:spPr>
          <a:xfrm>
            <a:off x="61233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5" name="Google Shape;95;p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457200" y="1844275"/>
            <a:ext cx="2190000" cy="27093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sz="1600"/>
            </a:lvl1pPr>
          </a:lstStyle>
          <a:p>
            <a:endParaRPr/>
          </a:p>
        </p:txBody>
      </p:sp>
      <p:sp>
        <p:nvSpPr>
          <p:cNvPr id="114" name="Google Shape;114;p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CA388"/>
            </a:gs>
            <a:gs pos="100000">
              <a:srgbClr val="A6D683"/>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rtl="0">
              <a:buNone/>
              <a:defRPr sz="1200">
                <a:solidFill>
                  <a:srgbClr val="9EB3C2"/>
                </a:solidFill>
                <a:latin typeface="Chivo"/>
                <a:ea typeface="Chivo"/>
                <a:cs typeface="Chivo"/>
                <a:sym typeface="Chivo"/>
              </a:defRPr>
            </a:lvl1pPr>
            <a:lvl2pPr lvl="1" rtl="0">
              <a:buNone/>
              <a:defRPr sz="1200">
                <a:solidFill>
                  <a:srgbClr val="9EB3C2"/>
                </a:solidFill>
                <a:latin typeface="Chivo"/>
                <a:ea typeface="Chivo"/>
                <a:cs typeface="Chivo"/>
                <a:sym typeface="Chivo"/>
              </a:defRPr>
            </a:lvl2pPr>
            <a:lvl3pPr lvl="2" rtl="0">
              <a:buNone/>
              <a:defRPr sz="1200">
                <a:solidFill>
                  <a:srgbClr val="9EB3C2"/>
                </a:solidFill>
                <a:latin typeface="Chivo"/>
                <a:ea typeface="Chivo"/>
                <a:cs typeface="Chivo"/>
                <a:sym typeface="Chivo"/>
              </a:defRPr>
            </a:lvl3pPr>
            <a:lvl4pPr lvl="3" rtl="0">
              <a:buNone/>
              <a:defRPr sz="1200">
                <a:solidFill>
                  <a:srgbClr val="9EB3C2"/>
                </a:solidFill>
                <a:latin typeface="Chivo"/>
                <a:ea typeface="Chivo"/>
                <a:cs typeface="Chivo"/>
                <a:sym typeface="Chivo"/>
              </a:defRPr>
            </a:lvl4pPr>
            <a:lvl5pPr lvl="4" rtl="0">
              <a:buNone/>
              <a:defRPr sz="1200">
                <a:solidFill>
                  <a:srgbClr val="9EB3C2"/>
                </a:solidFill>
                <a:latin typeface="Chivo"/>
                <a:ea typeface="Chivo"/>
                <a:cs typeface="Chivo"/>
                <a:sym typeface="Chivo"/>
              </a:defRPr>
            </a:lvl5pPr>
            <a:lvl6pPr lvl="5" rtl="0">
              <a:buNone/>
              <a:defRPr sz="1200">
                <a:solidFill>
                  <a:srgbClr val="9EB3C2"/>
                </a:solidFill>
                <a:latin typeface="Chivo"/>
                <a:ea typeface="Chivo"/>
                <a:cs typeface="Chivo"/>
                <a:sym typeface="Chivo"/>
              </a:defRPr>
            </a:lvl6pPr>
            <a:lvl7pPr lvl="6" rtl="0">
              <a:buNone/>
              <a:defRPr sz="1200">
                <a:solidFill>
                  <a:srgbClr val="9EB3C2"/>
                </a:solidFill>
                <a:latin typeface="Chivo"/>
                <a:ea typeface="Chivo"/>
                <a:cs typeface="Chivo"/>
                <a:sym typeface="Chivo"/>
              </a:defRPr>
            </a:lvl7pPr>
            <a:lvl8pPr lvl="7" rtl="0">
              <a:buNone/>
              <a:defRPr sz="1200">
                <a:solidFill>
                  <a:srgbClr val="9EB3C2"/>
                </a:solidFill>
                <a:latin typeface="Chivo"/>
                <a:ea typeface="Chivo"/>
                <a:cs typeface="Chivo"/>
                <a:sym typeface="Chivo"/>
              </a:defRPr>
            </a:lvl8pPr>
            <a:lvl9pPr lvl="8" rtl="0">
              <a:buNone/>
              <a:defRPr sz="1200">
                <a:solidFill>
                  <a:srgbClr val="9EB3C2"/>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3.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hyperlink" Target="https://sites.google.com/site/javafacilparatodos/temario-1/polimorfis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www.google.com/search?hl=en&amp;q=allinurl%3ASystem+java.sun.com&amp;btnI=I%27m%20Feeling%20Lucky" TargetMode="External"/><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2"/>
        <p:cNvGrpSpPr/>
        <p:nvPr/>
      </p:nvGrpSpPr>
      <p:grpSpPr>
        <a:xfrm>
          <a:off x="0" y="0"/>
          <a:ext cx="0" cy="0"/>
          <a:chOff x="0" y="0"/>
          <a:chExt cx="0" cy="0"/>
        </a:xfrm>
      </p:grpSpPr>
      <p:sp>
        <p:nvSpPr>
          <p:cNvPr id="143" name="Google Shape;143;p14"/>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Curso Básico</a:t>
            </a:r>
            <a:endParaRPr/>
          </a:p>
          <a:p>
            <a:pPr marL="0" lvl="0" indent="0" algn="l" rtl="0">
              <a:spcBef>
                <a:spcPts val="0"/>
              </a:spcBef>
              <a:spcAft>
                <a:spcPts val="0"/>
              </a:spcAft>
              <a:buNone/>
            </a:pPr>
            <a:r>
              <a:rPr lang="en"/>
              <a:t>JAVA</a:t>
            </a:r>
            <a:endParaRPr/>
          </a:p>
        </p:txBody>
      </p:sp>
      <p:pic>
        <p:nvPicPr>
          <p:cNvPr id="144" name="Google Shape;144;p14"/>
          <p:cNvPicPr preferRelativeResize="0"/>
          <p:nvPr/>
        </p:nvPicPr>
        <p:blipFill>
          <a:blip r:embed="rId3">
            <a:alphaModFix/>
          </a:blip>
          <a:stretch>
            <a:fillRect/>
          </a:stretch>
        </p:blipFill>
        <p:spPr>
          <a:xfrm>
            <a:off x="7140150" y="3981375"/>
            <a:ext cx="1913925" cy="1071800"/>
          </a:xfrm>
          <a:prstGeom prst="rect">
            <a:avLst/>
          </a:prstGeom>
          <a:noFill/>
          <a:ln>
            <a:noFill/>
          </a:ln>
        </p:spPr>
      </p:pic>
      <p:sp>
        <p:nvSpPr>
          <p:cNvPr id="145" name="Google Shape;145;p14"/>
          <p:cNvSpPr txBox="1"/>
          <p:nvPr/>
        </p:nvSpPr>
        <p:spPr>
          <a:xfrm>
            <a:off x="203850" y="4620000"/>
            <a:ext cx="65439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Gladys Carrillo</a:t>
            </a:r>
            <a:endParaRPr>
              <a:latin typeface="Chivo"/>
              <a:ea typeface="Chivo"/>
              <a:cs typeface="Chivo"/>
              <a:sym typeface="Chivo"/>
            </a:endParaRPr>
          </a:p>
          <a:p>
            <a:pPr marL="0" lvl="0" indent="0" algn="l" rtl="0">
              <a:spcBef>
                <a:spcPts val="0"/>
              </a:spcBef>
              <a:spcAft>
                <a:spcPts val="0"/>
              </a:spcAft>
              <a:buNone/>
            </a:pPr>
            <a:r>
              <a:rPr lang="en">
                <a:latin typeface="Chivo"/>
                <a:ea typeface="Chivo"/>
                <a:cs typeface="Chivo"/>
                <a:sym typeface="Chivo"/>
              </a:rPr>
              <a:t>2019</a:t>
            </a:r>
            <a:endParaRPr>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19" name="Google Shape;219;p23"/>
          <p:cNvSpPr txBox="1">
            <a:spLocks noGrp="1"/>
          </p:cNvSpPr>
          <p:nvPr>
            <p:ph type="body" idx="1"/>
          </p:nvPr>
        </p:nvSpPr>
        <p:spPr>
          <a:xfrm>
            <a:off x="2554450" y="1607875"/>
            <a:ext cx="8000700" cy="59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Java es un lenguaje independiente de la plataforma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20" name="Google Shape;220;p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pic>
        <p:nvPicPr>
          <p:cNvPr id="221" name="Google Shape;221;p23"/>
          <p:cNvPicPr preferRelativeResize="0"/>
          <p:nvPr/>
        </p:nvPicPr>
        <p:blipFill>
          <a:blip r:embed="rId3">
            <a:alphaModFix/>
          </a:blip>
          <a:stretch>
            <a:fillRect/>
          </a:stretch>
        </p:blipFill>
        <p:spPr>
          <a:xfrm>
            <a:off x="522896" y="2511200"/>
            <a:ext cx="4332250" cy="1334000"/>
          </a:xfrm>
          <a:prstGeom prst="rect">
            <a:avLst/>
          </a:prstGeom>
          <a:noFill/>
          <a:ln>
            <a:noFill/>
          </a:ln>
        </p:spPr>
      </p:pic>
      <p:pic>
        <p:nvPicPr>
          <p:cNvPr id="222" name="Google Shape;222;p23"/>
          <p:cNvPicPr preferRelativeResize="0"/>
          <p:nvPr/>
        </p:nvPicPr>
        <p:blipFill rotWithShape="1">
          <a:blip r:embed="rId4">
            <a:alphaModFix/>
          </a:blip>
          <a:srcRect l="16100" t="-1350" b="1349"/>
          <a:stretch/>
        </p:blipFill>
        <p:spPr>
          <a:xfrm>
            <a:off x="5129225" y="1995200"/>
            <a:ext cx="3776949" cy="2814525"/>
          </a:xfrm>
          <a:prstGeom prst="rect">
            <a:avLst/>
          </a:prstGeom>
          <a:noFill/>
          <a:ln>
            <a:noFill/>
          </a:ln>
        </p:spPr>
      </p:pic>
      <p:sp>
        <p:nvSpPr>
          <p:cNvPr id="223" name="Google Shape;223;p23"/>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27"/>
        <p:cNvGrpSpPr/>
        <p:nvPr/>
      </p:nvGrpSpPr>
      <p:grpSpPr>
        <a:xfrm>
          <a:off x="0" y="0"/>
          <a:ext cx="0" cy="0"/>
          <a:chOff x="0" y="0"/>
          <a:chExt cx="0" cy="0"/>
        </a:xfrm>
      </p:grpSpPr>
      <p:sp>
        <p:nvSpPr>
          <p:cNvPr id="928" name="Google Shape;928;p109"/>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
        <p:nvSpPr>
          <p:cNvPr id="929" name="Google Shape;929;p109"/>
          <p:cNvSpPr txBox="1">
            <a:spLocks noGrp="1"/>
          </p:cNvSpPr>
          <p:nvPr>
            <p:ph type="body" idx="4294967295"/>
          </p:nvPr>
        </p:nvSpPr>
        <p:spPr>
          <a:xfrm>
            <a:off x="507876" y="1620544"/>
            <a:ext cx="8100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add(elemento)</a:t>
            </a:r>
            <a:endParaRPr b="1"/>
          </a:p>
          <a:p>
            <a:pPr marL="0" lvl="0" indent="0" algn="l" rtl="0">
              <a:spcBef>
                <a:spcPts val="600"/>
              </a:spcBef>
              <a:spcAft>
                <a:spcPts val="0"/>
              </a:spcAft>
              <a:buNone/>
            </a:pPr>
            <a:r>
              <a:rPr lang="en"/>
              <a:t>Añade el elemento al arraylist</a:t>
            </a:r>
            <a:endParaRPr/>
          </a:p>
          <a:p>
            <a:pPr marL="0" lvl="0" indent="0" algn="l" rtl="0">
              <a:spcBef>
                <a:spcPts val="600"/>
              </a:spcBef>
              <a:spcAft>
                <a:spcPts val="0"/>
              </a:spcAft>
              <a:buNone/>
            </a:pPr>
            <a:endParaRPr/>
          </a:p>
          <a:p>
            <a:pPr marL="0" lvl="0" indent="0" algn="l" rtl="0">
              <a:spcBef>
                <a:spcPts val="600"/>
              </a:spcBef>
              <a:spcAft>
                <a:spcPts val="0"/>
              </a:spcAft>
              <a:buNone/>
            </a:pPr>
            <a:r>
              <a:rPr lang="en" sz="2400"/>
              <a:t>ArrayList&lt;String&gt; nombreArrayList = new ArrayList&lt;String&gt;()</a:t>
            </a:r>
            <a:endParaRPr sz="2400"/>
          </a:p>
          <a:p>
            <a:pPr marL="0" lvl="0" indent="0" algn="l" rtl="0">
              <a:spcBef>
                <a:spcPts val="600"/>
              </a:spcBef>
              <a:spcAft>
                <a:spcPts val="0"/>
              </a:spcAft>
              <a:buNone/>
            </a:pPr>
            <a:r>
              <a:rPr lang="en" sz="2400"/>
              <a:t>nombreArrayList.add("Elemento");</a:t>
            </a:r>
            <a:endParaRPr sz="2400"/>
          </a:p>
        </p:txBody>
      </p:sp>
      <p:sp>
        <p:nvSpPr>
          <p:cNvPr id="930" name="Google Shape;930;p10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35"/>
        <p:cNvGrpSpPr/>
        <p:nvPr/>
      </p:nvGrpSpPr>
      <p:grpSpPr>
        <a:xfrm>
          <a:off x="0" y="0"/>
          <a:ext cx="0" cy="0"/>
          <a:chOff x="0" y="0"/>
          <a:chExt cx="0" cy="0"/>
        </a:xfrm>
      </p:grpSpPr>
      <p:sp>
        <p:nvSpPr>
          <p:cNvPr id="936" name="Google Shape;936;p110"/>
          <p:cNvSpPr txBox="1">
            <a:spLocks noGrp="1"/>
          </p:cNvSpPr>
          <p:nvPr>
            <p:ph type="body" idx="4294967295"/>
          </p:nvPr>
        </p:nvSpPr>
        <p:spPr>
          <a:xfrm>
            <a:off x="507876" y="1620544"/>
            <a:ext cx="7972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add(n,elemento)</a:t>
            </a:r>
            <a:endParaRPr sz="1800" b="1"/>
          </a:p>
          <a:p>
            <a:pPr marL="0" lvl="0" indent="0" algn="l" rtl="0">
              <a:spcBef>
                <a:spcPts val="600"/>
              </a:spcBef>
              <a:spcAft>
                <a:spcPts val="0"/>
              </a:spcAft>
              <a:buNone/>
            </a:pPr>
            <a:r>
              <a:rPr lang="en" sz="1800"/>
              <a:t>Añade el elemento al ArrayList en la posición 'n' </a:t>
            </a:r>
            <a:endParaRPr sz="1800"/>
          </a:p>
          <a:p>
            <a:pPr marL="0" lvl="0" indent="0" algn="l" rtl="0">
              <a:spcBef>
                <a:spcPts val="600"/>
              </a:spcBef>
              <a:spcAft>
                <a:spcPts val="0"/>
              </a:spcAft>
              <a:buNone/>
            </a:pPr>
            <a:r>
              <a:rPr lang="en" sz="1800"/>
              <a:t>nombreArrayList.add(n, "Elemento 2");</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b="1"/>
              <a:t>size()</a:t>
            </a:r>
            <a:endParaRPr sz="1800" b="1"/>
          </a:p>
          <a:p>
            <a:pPr marL="0" lvl="0" indent="0" algn="l" rtl="0">
              <a:spcBef>
                <a:spcPts val="600"/>
              </a:spcBef>
              <a:spcAft>
                <a:spcPts val="0"/>
              </a:spcAft>
              <a:buClr>
                <a:schemeClr val="dk1"/>
              </a:buClr>
              <a:buSzPts val="1100"/>
              <a:buFont typeface="Arial"/>
              <a:buNone/>
            </a:pPr>
            <a:r>
              <a:rPr lang="en" sz="1800"/>
              <a:t>Devuelve el número de elementos del ArrayList</a:t>
            </a:r>
            <a:endParaRPr sz="1800"/>
          </a:p>
          <a:p>
            <a:pPr marL="0" lvl="0" indent="0" algn="l" rtl="0">
              <a:spcBef>
                <a:spcPts val="600"/>
              </a:spcBef>
              <a:spcAft>
                <a:spcPts val="0"/>
              </a:spcAft>
              <a:buClr>
                <a:schemeClr val="dk1"/>
              </a:buClr>
              <a:buSzPts val="1100"/>
              <a:buFont typeface="Arial"/>
              <a:buNone/>
            </a:pPr>
            <a:r>
              <a:rPr lang="en" sz="1800"/>
              <a:t>nombreArrayList.size();</a:t>
            </a:r>
            <a:endParaRPr sz="1800"/>
          </a:p>
        </p:txBody>
      </p:sp>
      <p:sp>
        <p:nvSpPr>
          <p:cNvPr id="937" name="Google Shape;937;p1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101</a:t>
            </a:fld>
            <a:endParaRPr/>
          </a:p>
        </p:txBody>
      </p:sp>
      <p:sp>
        <p:nvSpPr>
          <p:cNvPr id="938" name="Google Shape;938;p110"/>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43"/>
        <p:cNvGrpSpPr/>
        <p:nvPr/>
      </p:nvGrpSpPr>
      <p:grpSpPr>
        <a:xfrm>
          <a:off x="0" y="0"/>
          <a:ext cx="0" cy="0"/>
          <a:chOff x="0" y="0"/>
          <a:chExt cx="0" cy="0"/>
        </a:xfrm>
      </p:grpSpPr>
      <p:sp>
        <p:nvSpPr>
          <p:cNvPr id="944" name="Google Shape;944;p111"/>
          <p:cNvSpPr txBox="1">
            <a:spLocks noGrp="1"/>
          </p:cNvSpPr>
          <p:nvPr>
            <p:ph type="body" idx="4294967295"/>
          </p:nvPr>
        </p:nvSpPr>
        <p:spPr>
          <a:xfrm>
            <a:off x="682775" y="1369225"/>
            <a:ext cx="83073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get(n)</a:t>
            </a:r>
            <a:endParaRPr sz="1800" b="1"/>
          </a:p>
          <a:p>
            <a:pPr marL="0" lvl="0" indent="0" algn="l" rtl="0">
              <a:spcBef>
                <a:spcPts val="600"/>
              </a:spcBef>
              <a:spcAft>
                <a:spcPts val="0"/>
              </a:spcAft>
              <a:buNone/>
            </a:pPr>
            <a:r>
              <a:rPr lang="en" sz="1800"/>
              <a:t>Devuelve el elemento que está en la posición n del ArrayList</a:t>
            </a:r>
            <a:endParaRPr sz="1800"/>
          </a:p>
          <a:p>
            <a:pPr marL="0" lvl="0" indent="0" algn="l" rtl="0">
              <a:spcBef>
                <a:spcPts val="600"/>
              </a:spcBef>
              <a:spcAft>
                <a:spcPts val="0"/>
              </a:spcAft>
              <a:buNone/>
            </a:pPr>
            <a:r>
              <a:rPr lang="en" sz="1800"/>
              <a:t>nombreArrayList.get(2);</a:t>
            </a:r>
            <a:endParaRPr sz="1800"/>
          </a:p>
          <a:p>
            <a:pPr marL="0" lvl="0" indent="0" algn="l" rtl="0">
              <a:spcBef>
                <a:spcPts val="600"/>
              </a:spcBef>
              <a:spcAft>
                <a:spcPts val="0"/>
              </a:spcAft>
              <a:buClr>
                <a:schemeClr val="dk1"/>
              </a:buClr>
              <a:buSzPts val="1100"/>
              <a:buFont typeface="Arial"/>
              <a:buNone/>
            </a:pPr>
            <a:r>
              <a:rPr lang="en" sz="1800" b="1"/>
              <a:t>remove(elemento)</a:t>
            </a:r>
            <a:endParaRPr sz="1800" b="1"/>
          </a:p>
          <a:p>
            <a:pPr marL="0" lvl="0" indent="0" algn="l" rtl="0">
              <a:spcBef>
                <a:spcPts val="600"/>
              </a:spcBef>
              <a:spcAft>
                <a:spcPts val="0"/>
              </a:spcAft>
              <a:buClr>
                <a:schemeClr val="dk1"/>
              </a:buClr>
              <a:buSzPts val="1100"/>
              <a:buFont typeface="Arial"/>
              <a:buNone/>
            </a:pPr>
            <a:r>
              <a:rPr lang="en" sz="1800"/>
              <a:t>// Borra la primera ocurrencia del elemento que se le pasa como parámetro.  </a:t>
            </a:r>
            <a:endParaRPr sz="1800"/>
          </a:p>
          <a:p>
            <a:pPr marL="0" lvl="0" indent="0" algn="l" rtl="0">
              <a:spcBef>
                <a:spcPts val="600"/>
              </a:spcBef>
              <a:spcAft>
                <a:spcPts val="0"/>
              </a:spcAft>
              <a:buClr>
                <a:schemeClr val="dk1"/>
              </a:buClr>
              <a:buSzPts val="1100"/>
              <a:buFont typeface="Arial"/>
              <a:buNone/>
            </a:pPr>
            <a:r>
              <a:rPr lang="en" sz="1800"/>
              <a:t>nombreArrayList.remove("Elemento");</a:t>
            </a:r>
            <a:endParaRPr sz="1800"/>
          </a:p>
          <a:p>
            <a:pPr marL="0" lvl="0" indent="0" algn="l" rtl="0">
              <a:spcBef>
                <a:spcPts val="600"/>
              </a:spcBef>
              <a:spcAft>
                <a:spcPts val="0"/>
              </a:spcAft>
              <a:buClr>
                <a:schemeClr val="dk1"/>
              </a:buClr>
              <a:buSzPts val="1100"/>
              <a:buFont typeface="Arial"/>
              <a:buNone/>
            </a:pPr>
            <a:r>
              <a:rPr lang="en" sz="1800" b="1"/>
              <a:t>remove(n)</a:t>
            </a:r>
            <a:endParaRPr sz="1800" b="1"/>
          </a:p>
          <a:p>
            <a:pPr marL="0" lvl="0" indent="0" algn="l" rtl="0">
              <a:spcBef>
                <a:spcPts val="600"/>
              </a:spcBef>
              <a:spcAft>
                <a:spcPts val="0"/>
              </a:spcAft>
              <a:buClr>
                <a:schemeClr val="dk1"/>
              </a:buClr>
              <a:buSzPts val="1100"/>
              <a:buFont typeface="Arial"/>
              <a:buNone/>
            </a:pPr>
            <a:r>
              <a:rPr lang="en" sz="1800"/>
              <a:t>// Borra el elemento de la posición n del ArrayList   </a:t>
            </a:r>
            <a:endParaRPr sz="1800"/>
          </a:p>
          <a:p>
            <a:pPr marL="0" lvl="0" indent="0" algn="l" rtl="0">
              <a:spcBef>
                <a:spcPts val="600"/>
              </a:spcBef>
              <a:spcAft>
                <a:spcPts val="0"/>
              </a:spcAft>
              <a:buClr>
                <a:schemeClr val="dk1"/>
              </a:buClr>
              <a:buSzPts val="1100"/>
              <a:buFont typeface="Arial"/>
              <a:buNone/>
            </a:pPr>
            <a:r>
              <a:rPr lang="en" sz="1800"/>
              <a:t>nombreArrayList.remove(5); </a:t>
            </a:r>
            <a:endParaRPr sz="1800"/>
          </a:p>
          <a:p>
            <a:pPr marL="0" lvl="0" indent="0" algn="l" rtl="0">
              <a:spcBef>
                <a:spcPts val="600"/>
              </a:spcBef>
              <a:spcAft>
                <a:spcPts val="0"/>
              </a:spcAft>
              <a:buNone/>
            </a:pPr>
            <a:endParaRPr sz="1800"/>
          </a:p>
        </p:txBody>
      </p:sp>
      <p:sp>
        <p:nvSpPr>
          <p:cNvPr id="945" name="Google Shape;945;p1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102</a:t>
            </a:fld>
            <a:endParaRPr/>
          </a:p>
        </p:txBody>
      </p:sp>
      <p:sp>
        <p:nvSpPr>
          <p:cNvPr id="946" name="Google Shape;946;p111"/>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1"/>
        <p:cNvGrpSpPr/>
        <p:nvPr/>
      </p:nvGrpSpPr>
      <p:grpSpPr>
        <a:xfrm>
          <a:off x="0" y="0"/>
          <a:ext cx="0" cy="0"/>
          <a:chOff x="0" y="0"/>
          <a:chExt cx="0" cy="0"/>
        </a:xfrm>
      </p:grpSpPr>
      <p:pic>
        <p:nvPicPr>
          <p:cNvPr id="952" name="Google Shape;952;p112"/>
          <p:cNvPicPr preferRelativeResize="0"/>
          <p:nvPr/>
        </p:nvPicPr>
        <p:blipFill>
          <a:blip r:embed="rId3">
            <a:alphaModFix/>
          </a:blip>
          <a:stretch>
            <a:fillRect/>
          </a:stretch>
        </p:blipFill>
        <p:spPr>
          <a:xfrm>
            <a:off x="3134013" y="795044"/>
            <a:ext cx="5636419" cy="4271963"/>
          </a:xfrm>
          <a:prstGeom prst="rect">
            <a:avLst/>
          </a:prstGeom>
          <a:noFill/>
          <a:ln>
            <a:noFill/>
          </a:ln>
        </p:spPr>
      </p:pic>
      <p:sp>
        <p:nvSpPr>
          <p:cNvPr id="953" name="Google Shape;953;p1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103</a:t>
            </a:fld>
            <a:endParaRPr/>
          </a:p>
        </p:txBody>
      </p:sp>
      <p:sp>
        <p:nvSpPr>
          <p:cNvPr id="954" name="Google Shape;954;p112"/>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59"/>
        <p:cNvGrpSpPr/>
        <p:nvPr/>
      </p:nvGrpSpPr>
      <p:grpSpPr>
        <a:xfrm>
          <a:off x="0" y="0"/>
          <a:ext cx="0" cy="0"/>
          <a:chOff x="0" y="0"/>
          <a:chExt cx="0" cy="0"/>
        </a:xfrm>
      </p:grpSpPr>
      <p:sp>
        <p:nvSpPr>
          <p:cNvPr id="960" name="Google Shape;960;p113"/>
          <p:cNvSpPr txBox="1">
            <a:spLocks noGrp="1"/>
          </p:cNvSpPr>
          <p:nvPr>
            <p:ph type="title" idx="4294967295"/>
          </p:nvPr>
        </p:nvSpPr>
        <p:spPr>
          <a:xfrm>
            <a:off x="259225" y="169800"/>
            <a:ext cx="6786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Recorrer un ArrayList</a:t>
            </a:r>
            <a:endParaRPr b="1"/>
          </a:p>
        </p:txBody>
      </p:sp>
      <p:sp>
        <p:nvSpPr>
          <p:cNvPr id="961" name="Google Shape;961;p113"/>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Objeto Iterator</a:t>
            </a:r>
            <a:endParaRPr/>
          </a:p>
          <a:p>
            <a:pPr marL="457200" lvl="0" indent="-381000" algn="l" rtl="0">
              <a:spcBef>
                <a:spcPts val="0"/>
              </a:spcBef>
              <a:spcAft>
                <a:spcPts val="0"/>
              </a:spcAft>
              <a:buSzPts val="2400"/>
              <a:buChar char="▰"/>
            </a:pPr>
            <a:r>
              <a:rPr lang="en"/>
              <a:t>Bucle for</a:t>
            </a:r>
            <a:endParaRPr/>
          </a:p>
          <a:p>
            <a:pPr marL="457200" lvl="0" indent="-381000" algn="l" rtl="0">
              <a:spcBef>
                <a:spcPts val="0"/>
              </a:spcBef>
              <a:spcAft>
                <a:spcPts val="0"/>
              </a:spcAft>
              <a:buSzPts val="2400"/>
              <a:buChar char="▰"/>
            </a:pPr>
            <a:r>
              <a:rPr lang="en"/>
              <a:t>Bucle foreach</a:t>
            </a:r>
            <a:endParaRPr/>
          </a:p>
        </p:txBody>
      </p:sp>
      <p:sp>
        <p:nvSpPr>
          <p:cNvPr id="962" name="Google Shape;962;p11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67"/>
        <p:cNvGrpSpPr/>
        <p:nvPr/>
      </p:nvGrpSpPr>
      <p:grpSpPr>
        <a:xfrm>
          <a:off x="0" y="0"/>
          <a:ext cx="0" cy="0"/>
          <a:chOff x="0" y="0"/>
          <a:chExt cx="0" cy="0"/>
        </a:xfrm>
      </p:grpSpPr>
      <p:sp>
        <p:nvSpPr>
          <p:cNvPr id="968" name="Google Shape;968;p114"/>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Objeto Iterator</a:t>
            </a:r>
            <a:endParaRPr b="1"/>
          </a:p>
        </p:txBody>
      </p:sp>
      <p:sp>
        <p:nvSpPr>
          <p:cNvPr id="969" name="Google Shape;969;p114"/>
          <p:cNvSpPr txBox="1">
            <a:spLocks noGrp="1"/>
          </p:cNvSpPr>
          <p:nvPr>
            <p:ph type="body" idx="4294967295"/>
          </p:nvPr>
        </p:nvSpPr>
        <p:spPr>
          <a:xfrm>
            <a:off x="507876" y="1620544"/>
            <a:ext cx="810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Iterator tiene como métodos: </a:t>
            </a:r>
            <a:endParaRPr sz="2200"/>
          </a:p>
          <a:p>
            <a:pPr marL="457200" lvl="0" indent="-368300" algn="just" rtl="0">
              <a:spcBef>
                <a:spcPts val="600"/>
              </a:spcBef>
              <a:spcAft>
                <a:spcPts val="0"/>
              </a:spcAft>
              <a:buSzPts val="2200"/>
              <a:buChar char="▰"/>
            </a:pPr>
            <a:r>
              <a:rPr lang="en" sz="2200"/>
              <a:t>hasNext: devuelve true si hay más elementos en el array. </a:t>
            </a:r>
            <a:endParaRPr sz="2200"/>
          </a:p>
          <a:p>
            <a:pPr marL="457200" lvl="0" indent="-368300" algn="just" rtl="0">
              <a:spcBef>
                <a:spcPts val="0"/>
              </a:spcBef>
              <a:spcAft>
                <a:spcPts val="0"/>
              </a:spcAft>
              <a:buSzPts val="2200"/>
              <a:buChar char="▰"/>
            </a:pPr>
            <a:r>
              <a:rPr lang="en" sz="2200"/>
              <a:t>next: devuelve el siguiente objeto contenido en el array.</a:t>
            </a:r>
            <a:endParaRPr sz="2200"/>
          </a:p>
          <a:p>
            <a:pPr marL="0" lvl="0" indent="0" algn="l" rtl="0">
              <a:spcBef>
                <a:spcPts val="600"/>
              </a:spcBef>
              <a:spcAft>
                <a:spcPts val="0"/>
              </a:spcAft>
              <a:buNone/>
            </a:pPr>
            <a:endParaRPr sz="2200"/>
          </a:p>
          <a:p>
            <a:pPr marL="0" lvl="0" indent="0" algn="l" rtl="0">
              <a:spcBef>
                <a:spcPts val="600"/>
              </a:spcBef>
              <a:spcAft>
                <a:spcPts val="0"/>
              </a:spcAft>
              <a:buClr>
                <a:schemeClr val="dk1"/>
              </a:buClr>
              <a:buSzPts val="1100"/>
              <a:buFont typeface="Arial"/>
              <a:buNone/>
            </a:pPr>
            <a:r>
              <a:rPr lang="en" sz="2200"/>
              <a:t>No necesitamos indicar el tipo de objetos que contiene el array.</a:t>
            </a:r>
            <a:endParaRPr sz="2200"/>
          </a:p>
        </p:txBody>
      </p:sp>
      <p:sp>
        <p:nvSpPr>
          <p:cNvPr id="970" name="Google Shape;970;p1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75"/>
        <p:cNvGrpSpPr/>
        <p:nvPr/>
      </p:nvGrpSpPr>
      <p:grpSpPr>
        <a:xfrm>
          <a:off x="0" y="0"/>
          <a:ext cx="0" cy="0"/>
          <a:chOff x="0" y="0"/>
          <a:chExt cx="0" cy="0"/>
        </a:xfrm>
      </p:grpSpPr>
      <p:sp>
        <p:nvSpPr>
          <p:cNvPr id="976" name="Google Shape;976;p115"/>
          <p:cNvSpPr txBox="1">
            <a:spLocks noGrp="1"/>
          </p:cNvSpPr>
          <p:nvPr>
            <p:ph type="body" idx="4294967295"/>
          </p:nvPr>
        </p:nvSpPr>
        <p:spPr>
          <a:xfrm>
            <a:off x="507875" y="1620550"/>
            <a:ext cx="8482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222222"/>
                </a:solidFill>
                <a:highlight>
                  <a:srgbClr val="FFFFFF"/>
                </a:highlight>
              </a:rPr>
              <a:t>import java.util.Iterator</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ArrayList&lt;Integer&gt; numeros = new ArrayList&lt;Integer&gt;();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//se insertan elementos</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Iterator it = numeros.iterator(); </a:t>
            </a:r>
            <a:r>
              <a:rPr lang="en" sz="1800">
                <a:solidFill>
                  <a:srgbClr val="000080"/>
                </a:solidFill>
                <a:highlight>
                  <a:srgbClr val="FFFFFF"/>
                </a:highlight>
              </a:rPr>
              <a:t>//se</a:t>
            </a:r>
            <a:r>
              <a:rPr lang="en" sz="1800" b="1">
                <a:solidFill>
                  <a:srgbClr val="000080"/>
                </a:solidFill>
                <a:highlight>
                  <a:srgbClr val="FFFFFF"/>
                </a:highlight>
              </a:rPr>
              <a:t> </a:t>
            </a:r>
            <a:r>
              <a:rPr lang="en" sz="1800">
                <a:solidFill>
                  <a:srgbClr val="000080"/>
                </a:solidFill>
                <a:highlight>
                  <a:srgbClr val="FFFFFF"/>
                </a:highlight>
              </a:rPr>
              <a:t>crea el iterador it para el array numeros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while(it.hasNext())                    </a:t>
            </a:r>
            <a:r>
              <a:rPr lang="en" sz="1800">
                <a:solidFill>
                  <a:srgbClr val="000080"/>
                </a:solidFill>
                <a:highlight>
                  <a:srgbClr val="FFFFFF"/>
                </a:highlight>
              </a:rPr>
              <a:t>//mientras queden elementos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        System.out.println(it.next());  </a:t>
            </a:r>
            <a:r>
              <a:rPr lang="en" sz="1800">
                <a:solidFill>
                  <a:srgbClr val="000080"/>
                </a:solidFill>
                <a:highlight>
                  <a:srgbClr val="FFFFFF"/>
                </a:highlight>
              </a:rPr>
              <a:t>//se obtienen y se muestran</a:t>
            </a:r>
            <a:endParaRPr sz="1800">
              <a:solidFill>
                <a:srgbClr val="000080"/>
              </a:solidFill>
              <a:highlight>
                <a:srgbClr val="FFFFFF"/>
              </a:highlight>
            </a:endParaRPr>
          </a:p>
          <a:p>
            <a:pPr marL="0" lvl="0" indent="0" algn="l" rtl="0">
              <a:spcBef>
                <a:spcPts val="600"/>
              </a:spcBef>
              <a:spcAft>
                <a:spcPts val="0"/>
              </a:spcAft>
              <a:buNone/>
            </a:pPr>
            <a:endParaRPr sz="1800">
              <a:solidFill>
                <a:srgbClr val="000080"/>
              </a:solidFill>
              <a:highlight>
                <a:srgbClr val="FFFFFF"/>
              </a:highlight>
            </a:endParaRPr>
          </a:p>
        </p:txBody>
      </p:sp>
      <p:sp>
        <p:nvSpPr>
          <p:cNvPr id="977" name="Google Shape;977;p115"/>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Objeto Iterator</a:t>
            </a:r>
            <a:endParaRPr sz="3000" b="1"/>
          </a:p>
        </p:txBody>
      </p:sp>
      <p:sp>
        <p:nvSpPr>
          <p:cNvPr id="978" name="Google Shape;978;p11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83"/>
        <p:cNvGrpSpPr/>
        <p:nvPr/>
      </p:nvGrpSpPr>
      <p:grpSpPr>
        <a:xfrm>
          <a:off x="0" y="0"/>
          <a:ext cx="0" cy="0"/>
          <a:chOff x="0" y="0"/>
          <a:chExt cx="0" cy="0"/>
        </a:xfrm>
      </p:grpSpPr>
      <p:sp>
        <p:nvSpPr>
          <p:cNvPr id="984" name="Google Shape;984;p11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 ArrayList</a:t>
            </a:r>
            <a:endParaRPr sz="3000" b="1"/>
          </a:p>
        </p:txBody>
      </p:sp>
      <p:sp>
        <p:nvSpPr>
          <p:cNvPr id="985" name="Google Shape;985;p116"/>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Escribe un programa que lea números enteros y los guarde en un ArrayList hasta que se lea un 0 y muestra los números leídos, su suma y su media.</a:t>
            </a:r>
            <a:endParaRPr/>
          </a:p>
        </p:txBody>
      </p:sp>
      <p:sp>
        <p:nvSpPr>
          <p:cNvPr id="986" name="Google Shape;986;p1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1"/>
        <p:cNvGrpSpPr/>
        <p:nvPr/>
      </p:nvGrpSpPr>
      <p:grpSpPr>
        <a:xfrm>
          <a:off x="0" y="0"/>
          <a:ext cx="0" cy="0"/>
          <a:chOff x="0" y="0"/>
          <a:chExt cx="0" cy="0"/>
        </a:xfrm>
      </p:grpSpPr>
      <p:sp>
        <p:nvSpPr>
          <p:cNvPr id="992" name="Google Shape;992;p11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993" name="Google Shape;993;p117"/>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457200" lvl="0" indent="-406400" algn="l" rtl="0">
              <a:lnSpc>
                <a:spcPct val="90000"/>
              </a:lnSpc>
              <a:spcBef>
                <a:spcPts val="100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clase nueva se crea a partir de una existente heredando atributos y comportamiento</a:t>
            </a:r>
            <a:endParaRPr sz="2800">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original: base o </a:t>
            </a:r>
            <a:r>
              <a:rPr lang="en" sz="2800" b="1">
                <a:solidFill>
                  <a:schemeClr val="dk1"/>
                </a:solidFill>
                <a:latin typeface="Calibri"/>
                <a:ea typeface="Calibri"/>
                <a:cs typeface="Calibri"/>
                <a:sym typeface="Calibri"/>
              </a:rPr>
              <a:t>superclase</a:t>
            </a:r>
            <a:endParaRPr sz="2800" b="1">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nueva: derivada o </a:t>
            </a:r>
            <a:r>
              <a:rPr lang="en" sz="2800" b="1">
                <a:solidFill>
                  <a:schemeClr val="dk1"/>
                </a:solidFill>
                <a:latin typeface="Calibri"/>
                <a:ea typeface="Calibri"/>
                <a:cs typeface="Calibri"/>
                <a:sym typeface="Calibri"/>
              </a:rPr>
              <a:t>subclase</a:t>
            </a:r>
            <a:endParaRPr sz="2800" b="1">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subclase añade nuevos atributos y métodos que le dan un comportamiento diferente al de la superclase</a:t>
            </a:r>
            <a:endParaRPr sz="2800">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Permite la reutilización de código</a:t>
            </a:r>
            <a:endParaRPr sz="2800" b="1">
              <a:solidFill>
                <a:schemeClr val="dk1"/>
              </a:solidFill>
              <a:latin typeface="Calibri"/>
              <a:ea typeface="Calibri"/>
              <a:cs typeface="Calibri"/>
              <a:sym typeface="Calibri"/>
            </a:endParaRPr>
          </a:p>
        </p:txBody>
      </p:sp>
      <p:sp>
        <p:nvSpPr>
          <p:cNvPr id="994" name="Google Shape;994;p1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99"/>
        <p:cNvGrpSpPr/>
        <p:nvPr/>
      </p:nvGrpSpPr>
      <p:grpSpPr>
        <a:xfrm>
          <a:off x="0" y="0"/>
          <a:ext cx="0" cy="0"/>
          <a:chOff x="0" y="0"/>
          <a:chExt cx="0" cy="0"/>
        </a:xfrm>
      </p:grpSpPr>
      <p:sp>
        <p:nvSpPr>
          <p:cNvPr id="1000" name="Google Shape;1000;p11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 </a:t>
            </a:r>
            <a:endParaRPr/>
          </a:p>
          <a:p>
            <a:pPr marL="0" lvl="0" indent="0" algn="l" rtl="0">
              <a:spcBef>
                <a:spcPts val="0"/>
              </a:spcBef>
              <a:spcAft>
                <a:spcPts val="0"/>
              </a:spcAft>
              <a:buNone/>
            </a:pPr>
            <a:r>
              <a:rPr lang="en"/>
              <a:t>-Ejemplo</a:t>
            </a:r>
            <a:endParaRPr b="1"/>
          </a:p>
        </p:txBody>
      </p:sp>
      <p:sp>
        <p:nvSpPr>
          <p:cNvPr id="1001" name="Google Shape;1001;p1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109</a:t>
            </a:fld>
            <a:endParaRPr/>
          </a:p>
        </p:txBody>
      </p:sp>
      <p:pic>
        <p:nvPicPr>
          <p:cNvPr id="1002" name="Google Shape;1002;p118"/>
          <p:cNvPicPr preferRelativeResize="0"/>
          <p:nvPr/>
        </p:nvPicPr>
        <p:blipFill>
          <a:blip r:embed="rId3">
            <a:alphaModFix/>
          </a:blip>
          <a:stretch>
            <a:fillRect/>
          </a:stretch>
        </p:blipFill>
        <p:spPr>
          <a:xfrm>
            <a:off x="874563" y="1724600"/>
            <a:ext cx="2124075" cy="2152650"/>
          </a:xfrm>
          <a:prstGeom prst="rect">
            <a:avLst/>
          </a:prstGeom>
          <a:noFill/>
          <a:ln>
            <a:noFill/>
          </a:ln>
        </p:spPr>
      </p:pic>
      <p:pic>
        <p:nvPicPr>
          <p:cNvPr id="1003" name="Google Shape;1003;p118"/>
          <p:cNvPicPr preferRelativeResize="0"/>
          <p:nvPr/>
        </p:nvPicPr>
        <p:blipFill>
          <a:blip r:embed="rId4">
            <a:alphaModFix/>
          </a:blip>
          <a:stretch>
            <a:fillRect/>
          </a:stretch>
        </p:blipFill>
        <p:spPr>
          <a:xfrm>
            <a:off x="4077676" y="1166025"/>
            <a:ext cx="4437675" cy="3263400"/>
          </a:xfrm>
          <a:prstGeom prst="rect">
            <a:avLst/>
          </a:prstGeom>
          <a:noFill/>
          <a:ln>
            <a:noFill/>
          </a:ln>
        </p:spPr>
      </p:pic>
      <p:sp>
        <p:nvSpPr>
          <p:cNvPr id="1004" name="Google Shape;1004;p118"/>
          <p:cNvSpPr txBox="1"/>
          <p:nvPr/>
        </p:nvSpPr>
        <p:spPr>
          <a:xfrm>
            <a:off x="2856075" y="1182100"/>
            <a:ext cx="4642800" cy="17847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Superclase: Vehiculo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Subclases: Turismo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Furgoneta</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	</a:t>
            </a: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Deportivo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p:txBody>
      </p:sp>
      <p:sp>
        <p:nvSpPr>
          <p:cNvPr id="1005" name="Google Shape;1005;p118"/>
          <p:cNvSpPr txBox="1"/>
          <p:nvPr/>
        </p:nvSpPr>
        <p:spPr>
          <a:xfrm>
            <a:off x="1184175" y="4367925"/>
            <a:ext cx="38322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hivo"/>
                <a:ea typeface="Chivo"/>
                <a:cs typeface="Chivo"/>
                <a:sym typeface="Chivo"/>
              </a:rPr>
              <a:t>Relación “es un”</a:t>
            </a:r>
            <a:endParaRPr sz="1800">
              <a:latin typeface="Chivo"/>
              <a:ea typeface="Chivo"/>
              <a:cs typeface="Chivo"/>
              <a:sym typeface="Chivo"/>
            </a:endParaRPr>
          </a:p>
        </p:txBody>
      </p:sp>
      <p:sp>
        <p:nvSpPr>
          <p:cNvPr id="1006" name="Google Shape;1006;p118"/>
          <p:cNvSpPr txBox="1"/>
          <p:nvPr/>
        </p:nvSpPr>
        <p:spPr>
          <a:xfrm>
            <a:off x="3462575" y="4153200"/>
            <a:ext cx="3000000" cy="9903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Furgoneta es un Vehículo</a:t>
            </a:r>
            <a:endParaRPr sz="18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Deportivo es un Vehículo</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body" idx="1"/>
          </p:nvPr>
        </p:nvSpPr>
        <p:spPr>
          <a:xfrm>
            <a:off x="1495175" y="1909300"/>
            <a:ext cx="34713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JRE</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–Java Virtual Machine (JVM) </a:t>
            </a:r>
            <a:endParaRPr/>
          </a:p>
          <a:p>
            <a:pPr marL="0" lvl="0" indent="0" algn="l" rtl="0">
              <a:spcBef>
                <a:spcPts val="600"/>
              </a:spcBef>
              <a:spcAft>
                <a:spcPts val="0"/>
              </a:spcAft>
              <a:buClr>
                <a:schemeClr val="dk1"/>
              </a:buClr>
              <a:buSzPts val="1100"/>
              <a:buFont typeface="Arial"/>
              <a:buNone/>
            </a:pPr>
            <a:r>
              <a:rPr lang="en"/>
              <a:t>–Bibliotecas de clases Java</a:t>
            </a:r>
            <a:endParaRPr/>
          </a:p>
          <a:p>
            <a:pPr marL="0" lvl="0" indent="0" algn="l" rtl="0">
              <a:spcBef>
                <a:spcPts val="600"/>
              </a:spcBef>
              <a:spcAft>
                <a:spcPts val="0"/>
              </a:spcAft>
              <a:buNone/>
            </a:pPr>
            <a:r>
              <a:rPr lang="en"/>
              <a:t>• Objetivo: </a:t>
            </a:r>
            <a:endParaRPr/>
          </a:p>
          <a:p>
            <a:pPr marL="0" lvl="0" indent="0" algn="l" rtl="0">
              <a:spcBef>
                <a:spcPts val="600"/>
              </a:spcBef>
              <a:spcAft>
                <a:spcPts val="0"/>
              </a:spcAft>
              <a:buClr>
                <a:schemeClr val="dk1"/>
              </a:buClr>
              <a:buSzPts val="1100"/>
              <a:buFont typeface="Arial"/>
              <a:buNone/>
            </a:pPr>
            <a:r>
              <a:rPr lang="en"/>
              <a:t>–Leer código de byte (.class) –Ejecutar el mismo código de byte en cualquier lugar con una JVM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29" name="Google Shape;229;p2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JRE y JDK</a:t>
            </a:r>
            <a:endParaRPr/>
          </a:p>
        </p:txBody>
      </p:sp>
      <p:sp>
        <p:nvSpPr>
          <p:cNvPr id="230" name="Google Shape;230;p24"/>
          <p:cNvSpPr txBox="1">
            <a:spLocks noGrp="1"/>
          </p:cNvSpPr>
          <p:nvPr>
            <p:ph type="body" idx="2"/>
          </p:nvPr>
        </p:nvSpPr>
        <p:spPr>
          <a:xfrm>
            <a:off x="5423973" y="1909300"/>
            <a:ext cx="32628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JDK</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–JRE </a:t>
            </a:r>
            <a:endParaRPr/>
          </a:p>
          <a:p>
            <a:pPr marL="0" lvl="0" indent="0" algn="l" rtl="0">
              <a:spcBef>
                <a:spcPts val="600"/>
              </a:spcBef>
              <a:spcAft>
                <a:spcPts val="0"/>
              </a:spcAft>
              <a:buClr>
                <a:schemeClr val="dk1"/>
              </a:buClr>
              <a:buSzPts val="1100"/>
              <a:buFont typeface="Arial"/>
              <a:buNone/>
            </a:pPr>
            <a:r>
              <a:rPr lang="en"/>
              <a:t>–Compilador Java –Herramientas adicionales</a:t>
            </a:r>
            <a:endParaRPr/>
          </a:p>
          <a:p>
            <a:pPr marL="0" lvl="0" indent="0" algn="l" rtl="0">
              <a:spcBef>
                <a:spcPts val="600"/>
              </a:spcBef>
              <a:spcAft>
                <a:spcPts val="0"/>
              </a:spcAft>
              <a:buClr>
                <a:schemeClr val="dk1"/>
              </a:buClr>
              <a:buSzPts val="1100"/>
              <a:buFont typeface="Arial"/>
              <a:buNone/>
            </a:pPr>
            <a:r>
              <a:rPr lang="en"/>
              <a:t>• Objetivo: –Compilar código de byte (.java .class)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31" name="Google Shape;231;p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1"/>
        <p:cNvGrpSpPr/>
        <p:nvPr/>
      </p:nvGrpSpPr>
      <p:grpSpPr>
        <a:xfrm>
          <a:off x="0" y="0"/>
          <a:ext cx="0" cy="0"/>
          <a:chOff x="0" y="0"/>
          <a:chExt cx="0" cy="0"/>
        </a:xfrm>
      </p:grpSpPr>
      <p:sp>
        <p:nvSpPr>
          <p:cNvPr id="1012" name="Google Shape;1012;p11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1013" name="Google Shape;1013;p1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110</a:t>
            </a:fld>
            <a:endParaRPr/>
          </a:p>
        </p:txBody>
      </p:sp>
      <p:sp>
        <p:nvSpPr>
          <p:cNvPr id="1014" name="Google Shape;1014;p119"/>
          <p:cNvSpPr txBo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latin typeface="Calibri"/>
                <a:ea typeface="Calibri"/>
                <a:cs typeface="Calibri"/>
                <a:sym typeface="Calibri"/>
              </a:rPr>
              <a:t>Sintaxis:</a:t>
            </a:r>
            <a:endParaRPr sz="2400">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nombre-clase </a:t>
            </a:r>
            <a:r>
              <a:rPr lang="en" sz="2000" b="1">
                <a:solidFill>
                  <a:srgbClr val="000000"/>
                </a:solidFill>
                <a:latin typeface="Calibri"/>
                <a:ea typeface="Calibri"/>
                <a:cs typeface="Calibri"/>
                <a:sym typeface="Calibri"/>
              </a:rPr>
              <a:t>extends </a:t>
            </a:r>
            <a:r>
              <a:rPr lang="en" sz="2000">
                <a:solidFill>
                  <a:srgbClr val="000000"/>
                </a:solidFill>
                <a:latin typeface="Calibri"/>
                <a:ea typeface="Calibri"/>
                <a:cs typeface="Calibri"/>
                <a:sym typeface="Calibri"/>
              </a:rPr>
              <a:t>nombre-superclase{</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Furgoneta extends Vehiculo{</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Char char="•"/>
            </a:pPr>
            <a:r>
              <a:rPr lang="en" sz="2400">
                <a:solidFill>
                  <a:schemeClr val="dk1"/>
                </a:solidFill>
                <a:latin typeface="Calibri"/>
                <a:ea typeface="Calibri"/>
                <a:cs typeface="Calibri"/>
                <a:sym typeface="Calibri"/>
              </a:rPr>
              <a:t>En java cada clase puede heredar de </a:t>
            </a:r>
            <a:r>
              <a:rPr lang="en" sz="2400" b="1">
                <a:solidFill>
                  <a:schemeClr val="dk1"/>
                </a:solidFill>
                <a:latin typeface="Calibri"/>
                <a:ea typeface="Calibri"/>
                <a:cs typeface="Calibri"/>
                <a:sym typeface="Calibri"/>
              </a:rPr>
              <a:t>una sola clase</a:t>
            </a:r>
            <a:endParaRPr sz="2400" b="1">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Todas las clases heredan de </a:t>
            </a:r>
            <a:r>
              <a:rPr lang="en" sz="2400" b="1">
                <a:solidFill>
                  <a:schemeClr val="dk1"/>
                </a:solidFill>
                <a:latin typeface="Calibri"/>
                <a:ea typeface="Calibri"/>
                <a:cs typeface="Calibri"/>
                <a:sym typeface="Calibri"/>
              </a:rPr>
              <a:t>Object</a:t>
            </a:r>
            <a:endParaRPr sz="2400">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19"/>
        <p:cNvGrpSpPr/>
        <p:nvPr/>
      </p:nvGrpSpPr>
      <p:grpSpPr>
        <a:xfrm>
          <a:off x="0" y="0"/>
          <a:ext cx="0" cy="0"/>
          <a:chOff x="0" y="0"/>
          <a:chExt cx="0" cy="0"/>
        </a:xfrm>
      </p:grpSpPr>
      <p:sp>
        <p:nvSpPr>
          <p:cNvPr id="1020" name="Google Shape;1020;p12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Constructores y</a:t>
            </a:r>
            <a:endParaRPr/>
          </a:p>
          <a:p>
            <a:pPr marL="0" lvl="0" indent="0" algn="l" rtl="0">
              <a:spcBef>
                <a:spcPts val="0"/>
              </a:spcBef>
              <a:spcAft>
                <a:spcPts val="0"/>
              </a:spcAft>
              <a:buNone/>
            </a:pPr>
            <a:r>
              <a:rPr lang="en"/>
              <a:t>Herencia</a:t>
            </a:r>
            <a:endParaRPr b="1"/>
          </a:p>
        </p:txBody>
      </p:sp>
      <p:sp>
        <p:nvSpPr>
          <p:cNvPr id="1021" name="Google Shape;1021;p1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111</a:t>
            </a:fld>
            <a:endParaRPr/>
          </a:p>
        </p:txBody>
      </p:sp>
      <p:sp>
        <p:nvSpPr>
          <p:cNvPr id="1022" name="Google Shape;1022;p120"/>
          <p:cNvSpPr txBox="1"/>
          <p:nvPr/>
        </p:nvSpPr>
        <p:spPr>
          <a:xfrm>
            <a:off x="95250" y="1369225"/>
            <a:ext cx="4413300" cy="32634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Los constructores no se heredan</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Definir constructor en la subclase.</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Hacer referencia al constructor superclase con </a:t>
            </a:r>
            <a:r>
              <a:rPr lang="en" sz="2400" b="1">
                <a:solidFill>
                  <a:srgbClr val="000000"/>
                </a:solidFill>
                <a:latin typeface="Calibri"/>
                <a:ea typeface="Calibri"/>
                <a:cs typeface="Calibri"/>
                <a:sym typeface="Calibri"/>
              </a:rPr>
              <a:t>super</a:t>
            </a:r>
            <a:endParaRPr sz="2400" b="1">
              <a:solidFill>
                <a:srgbClr val="000000"/>
              </a:solidFill>
              <a:latin typeface="Calibri"/>
              <a:ea typeface="Calibri"/>
              <a:cs typeface="Calibri"/>
              <a:sym typeface="Calibri"/>
            </a:endParaRPr>
          </a:p>
        </p:txBody>
      </p:sp>
      <p:sp>
        <p:nvSpPr>
          <p:cNvPr id="1023" name="Google Shape;1023;p120"/>
          <p:cNvSpPr txBox="1"/>
          <p:nvPr/>
        </p:nvSpPr>
        <p:spPr>
          <a:xfrm>
            <a:off x="4082650" y="1369225"/>
            <a:ext cx="51771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public Furgoneta(String matricula,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marca,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modelo,</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color,</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double tarifa,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volumen) {</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a:t>
            </a:r>
            <a:r>
              <a:rPr lang="en" sz="1100" b="1" dirty="0">
                <a:solidFill>
                  <a:srgbClr val="000000"/>
                </a:solidFill>
                <a:highlight>
                  <a:srgbClr val="F8F8FF"/>
                </a:highlight>
                <a:latin typeface="Courier New"/>
                <a:ea typeface="Courier New"/>
                <a:cs typeface="Courier New"/>
                <a:sym typeface="Courier New"/>
              </a:rPr>
              <a:t>super</a:t>
            </a:r>
            <a:r>
              <a:rPr lang="en" sz="1100" dirty="0">
                <a:solidFill>
                  <a:srgbClr val="000000"/>
                </a:solidFill>
                <a:highlight>
                  <a:srgbClr val="F8F8FF"/>
                </a:highlight>
                <a:latin typeface="Courier New"/>
                <a:ea typeface="Courier New"/>
                <a:cs typeface="Courier New"/>
                <a:sym typeface="Courier New"/>
              </a:rPr>
              <a:t>(matricula, marca, modelo, color, tarifa, true);</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this.carga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this.volumen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volumen;</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endParaRPr sz="2800" dirty="0">
              <a:solidFill>
                <a:srgbClr val="000000"/>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864A8B3F-FAE6-4BC5-A890-BB9D239AD0A3}"/>
              </a:ext>
            </a:extLst>
          </p:cNvPr>
          <p:cNvSpPr/>
          <p:nvPr/>
        </p:nvSpPr>
        <p:spPr>
          <a:xfrm>
            <a:off x="8171411" y="465513"/>
            <a:ext cx="423949" cy="382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endParaRPr lang="es-EC"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28"/>
        <p:cNvGrpSpPr/>
        <p:nvPr/>
      </p:nvGrpSpPr>
      <p:grpSpPr>
        <a:xfrm>
          <a:off x="0" y="0"/>
          <a:ext cx="0" cy="0"/>
          <a:chOff x="0" y="0"/>
          <a:chExt cx="0" cy="0"/>
        </a:xfrm>
      </p:grpSpPr>
      <p:sp>
        <p:nvSpPr>
          <p:cNvPr id="1029" name="Google Shape;1029;p12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b="1"/>
          </a:p>
        </p:txBody>
      </p:sp>
      <p:sp>
        <p:nvSpPr>
          <p:cNvPr id="1030" name="Google Shape;1030;p121"/>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Definir un método con las mismas características ( nombre, número y tipo de argumentos) que el método de la superclase.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Agregar o modificar la funcionalidad del método heredado de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Permite extender la funcionalidad de un método heredado para hacerlo específico a lo que necesitemos.</a:t>
            </a:r>
            <a:endParaRPr>
              <a:solidFill>
                <a:schemeClr val="dk1"/>
              </a:solidFill>
              <a:latin typeface="Calibri"/>
              <a:ea typeface="Calibri"/>
              <a:cs typeface="Calibri"/>
              <a:sym typeface="Calibri"/>
            </a:endParaRPr>
          </a:p>
        </p:txBody>
      </p:sp>
      <p:sp>
        <p:nvSpPr>
          <p:cNvPr id="1031" name="Google Shape;1031;p1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36"/>
        <p:cNvGrpSpPr/>
        <p:nvPr/>
      </p:nvGrpSpPr>
      <p:grpSpPr>
        <a:xfrm>
          <a:off x="0" y="0"/>
          <a:ext cx="0" cy="0"/>
          <a:chOff x="0" y="0"/>
          <a:chExt cx="0" cy="0"/>
        </a:xfrm>
      </p:grpSpPr>
      <p:sp>
        <p:nvSpPr>
          <p:cNvPr id="1037" name="Google Shape;1037;p12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38" name="Google Shape;1038;p122"/>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Igual nombre, número de argumentos y tipo de retorno que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Sobreescribir solo los métodos que se heredan(no private)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El nivel de acceso no puede ser más restrictivo que el método que se sobre-escribe. </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No se puede sobre-escribir un método marcado como static o final.</a:t>
            </a:r>
            <a:endParaRPr>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static: globales</a:t>
            </a:r>
            <a:endParaRPr sz="2000">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final: constantes</a:t>
            </a:r>
            <a:endParaRPr>
              <a:solidFill>
                <a:schemeClr val="dk1"/>
              </a:solidFill>
              <a:latin typeface="Calibri"/>
              <a:ea typeface="Calibri"/>
              <a:cs typeface="Calibri"/>
              <a:sym typeface="Calibri"/>
            </a:endParaRPr>
          </a:p>
        </p:txBody>
      </p:sp>
      <p:sp>
        <p:nvSpPr>
          <p:cNvPr id="1039" name="Google Shape;1039;p1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44"/>
        <p:cNvGrpSpPr/>
        <p:nvPr/>
      </p:nvGrpSpPr>
      <p:grpSpPr>
        <a:xfrm>
          <a:off x="0" y="0"/>
          <a:ext cx="0" cy="0"/>
          <a:chOff x="0" y="0"/>
          <a:chExt cx="0" cy="0"/>
        </a:xfrm>
      </p:grpSpPr>
      <p:sp>
        <p:nvSpPr>
          <p:cNvPr id="1045" name="Google Shape;1045;p12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46" name="Google Shape;1046;p1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114</a:t>
            </a:fld>
            <a:endParaRPr/>
          </a:p>
        </p:txBody>
      </p:sp>
      <p:graphicFrame>
        <p:nvGraphicFramePr>
          <p:cNvPr id="1047" name="Google Shape;1047;p123"/>
          <p:cNvGraphicFramePr/>
          <p:nvPr/>
        </p:nvGraphicFramePr>
        <p:xfrm>
          <a:off x="153575" y="1618450"/>
          <a:ext cx="8990450" cy="2578197"/>
        </p:xfrm>
        <a:graphic>
          <a:graphicData uri="http://schemas.openxmlformats.org/drawingml/2006/table">
            <a:tbl>
              <a:tblPr>
                <a:noFill/>
                <a:tableStyleId>{79658D01-FB2F-487F-899E-874338C85783}</a:tableStyleId>
              </a:tblPr>
              <a:tblGrid>
                <a:gridCol w="4495225">
                  <a:extLst>
                    <a:ext uri="{9D8B030D-6E8A-4147-A177-3AD203B41FA5}">
                      <a16:colId xmlns:a16="http://schemas.microsoft.com/office/drawing/2014/main" val="20000"/>
                    </a:ext>
                  </a:extLst>
                </a:gridCol>
                <a:gridCol w="4495225">
                  <a:extLst>
                    <a:ext uri="{9D8B030D-6E8A-4147-A177-3AD203B41FA5}">
                      <a16:colId xmlns:a16="http://schemas.microsoft.com/office/drawing/2014/main" val="20001"/>
                    </a:ext>
                  </a:extLst>
                </a:gridCol>
              </a:tblGrid>
              <a:tr h="381000">
                <a:tc>
                  <a:txBody>
                    <a:bodyPr/>
                    <a:lstStyle/>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Public class Instrumento{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String tipo;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r>
                        <a:rPr lang="en" sz="1200">
                          <a:solidFill>
                            <a:srgbClr val="222222"/>
                          </a:solidFill>
                          <a:highlight>
                            <a:srgbClr val="FFFFFF"/>
                          </a:highlight>
                          <a:latin typeface="Consolas"/>
                          <a:ea typeface="Consolas"/>
                          <a:cs typeface="Consolas"/>
                          <a:sym typeface="Consolas"/>
                        </a:rPr>
                        <a:t>System.out.println("Tocar un Instrumento");</a:t>
                      </a:r>
                      <a:endParaRPr sz="120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250">
                          <a:solidFill>
                            <a:srgbClr val="000000"/>
                          </a:solidFill>
                          <a:latin typeface="Consolas"/>
                          <a:ea typeface="Consolas"/>
                          <a:cs typeface="Consolas"/>
                          <a:sym typeface="Consolas"/>
                        </a:rPr>
                        <a:t>public class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Guitarra extends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Instrumento {</a:t>
                      </a:r>
                      <a:endParaRPr sz="1250">
                        <a:solidFill>
                          <a:srgbClr val="000000"/>
                        </a:solidFill>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@Override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System.out.println("Tocar La Guitarra");</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bl>
          </a:graphicData>
        </a:graphic>
      </p:graphicFrame>
      <p:sp>
        <p:nvSpPr>
          <p:cNvPr id="1048" name="Google Shape;1048;p123"/>
          <p:cNvSpPr txBox="1"/>
          <p:nvPr/>
        </p:nvSpPr>
        <p:spPr>
          <a:xfrm>
            <a:off x="588325" y="4192075"/>
            <a:ext cx="8464200" cy="7989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800">
                <a:solidFill>
                  <a:schemeClr val="dk1"/>
                </a:solidFill>
                <a:latin typeface="Calibri"/>
                <a:ea typeface="Calibri"/>
                <a:cs typeface="Calibri"/>
                <a:sym typeface="Calibri"/>
              </a:rPr>
              <a:t>Identificar un método sobreescrito cuando tiene la anotación @override (no es obligatorio, pero si recomendable)</a:t>
            </a:r>
            <a:endParaRPr sz="1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53"/>
        <p:cNvGrpSpPr/>
        <p:nvPr/>
      </p:nvGrpSpPr>
      <p:grpSpPr>
        <a:xfrm>
          <a:off x="0" y="0"/>
          <a:ext cx="0" cy="0"/>
          <a:chOff x="0" y="0"/>
          <a:chExt cx="0" cy="0"/>
        </a:xfrm>
      </p:grpSpPr>
      <p:sp>
        <p:nvSpPr>
          <p:cNvPr id="1054" name="Google Shape;1054;p12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55" name="Google Shape;1055;p124"/>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tiene métodos sin definición completa(métodos abstractos)</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Usadas como superclases para jerarquía de herencia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no se instancia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Si una clase contiene un método abstracto debe ser declarada como abstracta.</a:t>
            </a:r>
            <a:endParaRPr>
              <a:solidFill>
                <a:schemeClr val="dk1"/>
              </a:solidFill>
              <a:latin typeface="Calibri"/>
              <a:ea typeface="Calibri"/>
              <a:cs typeface="Calibri"/>
              <a:sym typeface="Calibri"/>
            </a:endParaRPr>
          </a:p>
        </p:txBody>
      </p:sp>
      <p:sp>
        <p:nvSpPr>
          <p:cNvPr id="1056" name="Google Shape;1056;p1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1"/>
        <p:cNvGrpSpPr/>
        <p:nvPr/>
      </p:nvGrpSpPr>
      <p:grpSpPr>
        <a:xfrm>
          <a:off x="0" y="0"/>
          <a:ext cx="0" cy="0"/>
          <a:chOff x="0" y="0"/>
          <a:chExt cx="0" cy="0"/>
        </a:xfrm>
      </p:grpSpPr>
      <p:sp>
        <p:nvSpPr>
          <p:cNvPr id="1062" name="Google Shape;1062;p125"/>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Métodos abstractos</a:t>
            </a:r>
            <a:endParaRPr b="1"/>
          </a:p>
        </p:txBody>
      </p:sp>
      <p:sp>
        <p:nvSpPr>
          <p:cNvPr id="1063" name="Google Shape;1063;p125"/>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Sintaxis:</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modifier abstract type name(parameter-list); abstract type name(parameter-list)</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Ejemplo:</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public abstract int desplazarse(int posicion);</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modificador puede ser public o protected</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No hay que definir el cuerpo del método en la clase abstracta.</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Las clases hijas deberán implementar el método abstracto.</a:t>
            </a:r>
            <a:endParaRPr sz="22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p:txBody>
      </p:sp>
      <p:sp>
        <p:nvSpPr>
          <p:cNvPr id="1064" name="Google Shape;1064;p1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69"/>
        <p:cNvGrpSpPr/>
        <p:nvPr/>
      </p:nvGrpSpPr>
      <p:grpSpPr>
        <a:xfrm>
          <a:off x="0" y="0"/>
          <a:ext cx="0" cy="0"/>
          <a:chOff x="0" y="0"/>
          <a:chExt cx="0" cy="0"/>
        </a:xfrm>
      </p:grpSpPr>
      <p:sp>
        <p:nvSpPr>
          <p:cNvPr id="1070" name="Google Shape;1070;p12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71" name="Google Shape;1071;p1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117</a:t>
            </a:fld>
            <a:endParaRPr/>
          </a:p>
        </p:txBody>
      </p:sp>
      <p:sp>
        <p:nvSpPr>
          <p:cNvPr id="1072" name="Google Shape;1072;p126"/>
          <p:cNvSpPr txBox="1"/>
          <p:nvPr/>
        </p:nvSpPr>
        <p:spPr>
          <a:xfrm>
            <a:off x="4511750" y="1305575"/>
            <a:ext cx="39675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Using abstract methods and classes.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b="1">
                <a:solidFill>
                  <a:srgbClr val="000000"/>
                </a:solidFill>
                <a:latin typeface="Calibri"/>
                <a:ea typeface="Calibri"/>
                <a:cs typeface="Calibri"/>
                <a:sym typeface="Calibri"/>
              </a:rPr>
              <a:t>abstract</a:t>
            </a:r>
            <a:r>
              <a:rPr lang="en" sz="1600">
                <a:solidFill>
                  <a:srgbClr val="000000"/>
                </a:solidFill>
                <a:latin typeface="Calibri"/>
                <a:ea typeface="Calibri"/>
                <a:cs typeface="Calibri"/>
                <a:sym typeface="Calibri"/>
              </a:rPr>
              <a:t> class Figure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dim2;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Figure(double a, double b)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dim1 = a;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dim2 = b;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area is now an abstract method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abstract double </a:t>
            </a:r>
            <a:r>
              <a:rPr lang="en" sz="1600" b="1">
                <a:solidFill>
                  <a:srgbClr val="000000"/>
                </a:solidFill>
                <a:latin typeface="Calibri"/>
                <a:ea typeface="Calibri"/>
                <a:cs typeface="Calibri"/>
                <a:sym typeface="Calibri"/>
              </a:rPr>
              <a:t>area</a:t>
            </a: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p:txBody>
      </p:sp>
      <p:sp>
        <p:nvSpPr>
          <p:cNvPr id="1073" name="Google Shape;1073;p126"/>
          <p:cNvSpPr txBox="1"/>
          <p:nvPr/>
        </p:nvSpPr>
        <p:spPr>
          <a:xfrm>
            <a:off x="628650" y="1369225"/>
            <a:ext cx="32802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000">
                <a:solidFill>
                  <a:srgbClr val="000000"/>
                </a:solidFill>
                <a:latin typeface="Calibri"/>
                <a:ea typeface="Calibri"/>
                <a:cs typeface="Calibri"/>
                <a:sym typeface="Calibri"/>
              </a:rPr>
              <a:t>Para definir una clase se usa el modificador abstract antes de la palabra class</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Ejemplo</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latin typeface="Calibri"/>
                <a:ea typeface="Calibri"/>
                <a:cs typeface="Calibri"/>
                <a:sym typeface="Calibri"/>
              </a:rPr>
              <a:t>p</a:t>
            </a:r>
            <a:r>
              <a:rPr lang="en" sz="2000">
                <a:solidFill>
                  <a:srgbClr val="000000"/>
                </a:solidFill>
                <a:latin typeface="Calibri"/>
                <a:ea typeface="Calibri"/>
                <a:cs typeface="Calibri"/>
                <a:sym typeface="Calibri"/>
              </a:rPr>
              <a:t>ublic abstract class Figura()</a:t>
            </a:r>
            <a:endParaRPr sz="2000">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78"/>
        <p:cNvGrpSpPr/>
        <p:nvPr/>
      </p:nvGrpSpPr>
      <p:grpSpPr>
        <a:xfrm>
          <a:off x="0" y="0"/>
          <a:ext cx="0" cy="0"/>
          <a:chOff x="0" y="0"/>
          <a:chExt cx="0" cy="0"/>
        </a:xfrm>
      </p:grpSpPr>
      <p:sp>
        <p:nvSpPr>
          <p:cNvPr id="1079" name="Google Shape;1079;p12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0" name="Google Shape;1080;p127"/>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Establece la forma que debe tener una clase (modelo o esqueleto)</a:t>
            </a:r>
            <a:endParaRPr>
              <a:solidFill>
                <a:schemeClr val="dk1"/>
              </a:solidFill>
              <a:latin typeface="Calibri"/>
              <a:ea typeface="Calibri"/>
              <a:cs typeface="Calibri"/>
              <a:sym typeface="Calibri"/>
            </a:endParaRPr>
          </a:p>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 Tiene métodos abstractos, constantes y métodos por defecto.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Establecen una relación “ACTUA COMO” en comparación con la herencia “ES-UN”</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No es una clase. No puede ser instanciada.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Puede extender otra interfaz</a:t>
            </a:r>
            <a:endParaRPr>
              <a:solidFill>
                <a:schemeClr val="dk1"/>
              </a:solidFill>
              <a:latin typeface="Calibri"/>
              <a:ea typeface="Calibri"/>
              <a:cs typeface="Calibri"/>
              <a:sym typeface="Calibri"/>
            </a:endParaRPr>
          </a:p>
        </p:txBody>
      </p:sp>
      <p:sp>
        <p:nvSpPr>
          <p:cNvPr id="1081" name="Google Shape;1081;p1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86"/>
        <p:cNvGrpSpPr/>
        <p:nvPr/>
      </p:nvGrpSpPr>
      <p:grpSpPr>
        <a:xfrm>
          <a:off x="0" y="0"/>
          <a:ext cx="0" cy="0"/>
          <a:chOff x="0" y="0"/>
          <a:chExt cx="0" cy="0"/>
        </a:xfrm>
      </p:grpSpPr>
      <p:sp>
        <p:nvSpPr>
          <p:cNvPr id="1087" name="Google Shape;1087;p12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8" name="Google Shape;1088;p1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119</a:t>
            </a:fld>
            <a:endParaRPr/>
          </a:p>
        </p:txBody>
      </p:sp>
      <p:sp>
        <p:nvSpPr>
          <p:cNvPr id="1089" name="Google Shape;1089;p128"/>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39700" algn="l" rtl="0">
              <a:lnSpc>
                <a:spcPct val="90000"/>
              </a:lnSpc>
              <a:spcBef>
                <a:spcPts val="0"/>
              </a:spcBef>
              <a:spcAft>
                <a:spcPts val="0"/>
              </a:spcAft>
              <a:buClr>
                <a:srgbClr val="00B0F0"/>
              </a:buClr>
              <a:buSzPts val="2200"/>
              <a:buChar char="•"/>
            </a:pPr>
            <a:r>
              <a:rPr lang="en" sz="2200">
                <a:solidFill>
                  <a:srgbClr val="000000"/>
                </a:solidFill>
                <a:latin typeface="Calibri"/>
                <a:ea typeface="Calibri"/>
                <a:cs typeface="Calibri"/>
                <a:sym typeface="Calibri"/>
              </a:rPr>
              <a:t>No tiene variables de instancia, sólo constantes. </a:t>
            </a:r>
            <a:endParaRPr sz="2200">
              <a:solidFill>
                <a:srgbClr val="000000"/>
              </a:solidFill>
              <a:latin typeface="Calibri"/>
              <a:ea typeface="Calibri"/>
              <a:cs typeface="Calibri"/>
              <a:sym typeface="Calibri"/>
            </a:endParaRPr>
          </a:p>
          <a:p>
            <a:pPr marL="685800" lvl="1" indent="-139700" algn="l" rtl="0">
              <a:lnSpc>
                <a:spcPct val="90000"/>
              </a:lnSpc>
              <a:spcBef>
                <a:spcPts val="500"/>
              </a:spcBef>
              <a:spcAft>
                <a:spcPts val="0"/>
              </a:spcAft>
              <a:buClr>
                <a:srgbClr val="00B0F0"/>
              </a:buClr>
              <a:buSzPts val="2200"/>
              <a:buChar char="•"/>
            </a:pPr>
            <a:r>
              <a:rPr lang="en" sz="2200">
                <a:solidFill>
                  <a:srgbClr val="000000"/>
                </a:solidFill>
                <a:latin typeface="Calibri"/>
                <a:ea typeface="Calibri"/>
                <a:cs typeface="Calibri"/>
                <a:sym typeface="Calibri"/>
              </a:rPr>
              <a:t>(public static final).</a:t>
            </a:r>
            <a:endParaRPr sz="2200">
              <a:solidFill>
                <a:srgbClr val="000000"/>
              </a:solidFill>
              <a:latin typeface="Calibri"/>
              <a:ea typeface="Calibri"/>
              <a:cs typeface="Calibri"/>
              <a:sym typeface="Calibri"/>
            </a:endParaRPr>
          </a:p>
          <a:p>
            <a:pPr marL="228600" lvl="0" indent="-139700" algn="l" rtl="0">
              <a:lnSpc>
                <a:spcPct val="90000"/>
              </a:lnSpc>
              <a:spcBef>
                <a:spcPts val="1000"/>
              </a:spcBef>
              <a:spcAft>
                <a:spcPts val="0"/>
              </a:spcAft>
              <a:buClr>
                <a:srgbClr val="00B0F0"/>
              </a:buClr>
              <a:buSzPts val="2200"/>
              <a:buChar char="•"/>
            </a:pPr>
            <a:r>
              <a:rPr lang="en" sz="2200">
                <a:solidFill>
                  <a:srgbClr val="000000"/>
                </a:solidFill>
                <a:latin typeface="Calibri"/>
                <a:ea typeface="Calibri"/>
                <a:cs typeface="Calibri"/>
                <a:sym typeface="Calibri"/>
              </a:rPr>
              <a:t>En una interfaz todos los métodos son públicos y abstract (no es necesario especificar).</a:t>
            </a:r>
            <a:endParaRPr sz="22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200">
              <a:solidFill>
                <a:srgbClr val="000000"/>
              </a:solidFill>
              <a:latin typeface="Calibri"/>
              <a:ea typeface="Calibri"/>
              <a:cs typeface="Calibri"/>
              <a:sym typeface="Calibri"/>
            </a:endParaRPr>
          </a:p>
        </p:txBody>
      </p:sp>
      <p:sp>
        <p:nvSpPr>
          <p:cNvPr id="1090" name="Google Shape;1090;p128"/>
          <p:cNvSpPr txBox="1"/>
          <p:nvPr/>
        </p:nvSpPr>
        <p:spPr>
          <a:xfrm>
            <a:off x="4036000" y="1369225"/>
            <a:ext cx="478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800">
                <a:solidFill>
                  <a:srgbClr val="000000"/>
                </a:solidFill>
                <a:latin typeface="Calibri"/>
                <a:ea typeface="Calibri"/>
                <a:cs typeface="Calibri"/>
                <a:sym typeface="Calibri"/>
              </a:rPr>
              <a:t>Sintaxis</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B050"/>
                </a:solidFill>
                <a:latin typeface="Calibri"/>
                <a:ea typeface="Calibri"/>
                <a:cs typeface="Calibri"/>
                <a:sym typeface="Calibri"/>
              </a:rPr>
              <a:t>interface</a:t>
            </a:r>
            <a:r>
              <a:rPr lang="en" sz="2000">
                <a:solidFill>
                  <a:srgbClr val="000000"/>
                </a:solidFill>
                <a:latin typeface="Calibri"/>
                <a:ea typeface="Calibri"/>
                <a:cs typeface="Calibri"/>
                <a:sym typeface="Calibri"/>
              </a:rPr>
              <a:t> NombreInterface{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int var1 //es una constante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void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method2()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method2(String param1);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37" name="Google Shape;237;p25"/>
          <p:cNvSpPr txBox="1">
            <a:spLocks noGrp="1"/>
          </p:cNvSpPr>
          <p:nvPr>
            <p:ph type="body" idx="1"/>
          </p:nvPr>
        </p:nvSpPr>
        <p:spPr>
          <a:xfrm>
            <a:off x="99325" y="16807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r>
              <a:rPr lang="en" sz="1800">
                <a:solidFill>
                  <a:srgbClr val="000000"/>
                </a:solidFill>
              </a:rPr>
              <a:t>Utilizando Eclipse IDE crearemos nuestra primera aplicación en JAVA</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Ejecutar Eclipse, seleccionar workspace(directorio donde se guardaran los proyectos)</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Crear nuevo proyecto</a:t>
            </a:r>
            <a:endParaRPr sz="1800">
              <a:solidFill>
                <a:srgbClr val="000000"/>
              </a:solidFill>
            </a:endParaRPr>
          </a:p>
          <a:p>
            <a:pPr marL="457200" lvl="0" indent="457200" algn="l" rtl="0">
              <a:spcBef>
                <a:spcPts val="600"/>
              </a:spcBef>
              <a:spcAft>
                <a:spcPts val="0"/>
              </a:spcAft>
              <a:buNone/>
            </a:pPr>
            <a:r>
              <a:rPr lang="en" sz="1800">
                <a:solidFill>
                  <a:srgbClr val="000000"/>
                </a:solidFill>
              </a:rPr>
              <a:t>File-&gt; New -&gt; Create a JAVA Project</a:t>
            </a:r>
            <a:endParaRPr sz="1800">
              <a:solidFill>
                <a:srgbClr val="000000"/>
              </a:solidFill>
            </a:endParaRPr>
          </a:p>
          <a:p>
            <a:pPr marL="914400" lvl="0" indent="0" algn="l" rtl="0">
              <a:spcBef>
                <a:spcPts val="600"/>
              </a:spcBef>
              <a:spcAft>
                <a:spcPts val="0"/>
              </a:spcAft>
              <a:buNone/>
            </a:pPr>
            <a:r>
              <a:rPr lang="en" sz="1800">
                <a:solidFill>
                  <a:srgbClr val="000000"/>
                </a:solidFill>
              </a:rPr>
              <a:t>En la nueva ventana escribir el nombre </a:t>
            </a:r>
            <a:endParaRPr sz="1800">
              <a:solidFill>
                <a:srgbClr val="000000"/>
              </a:solidFill>
            </a:endParaRPr>
          </a:p>
          <a:p>
            <a:pPr marL="914400" lvl="0" indent="0" algn="l" rtl="0">
              <a:spcBef>
                <a:spcPts val="600"/>
              </a:spcBef>
              <a:spcAft>
                <a:spcPts val="0"/>
              </a:spcAft>
              <a:buNone/>
            </a:pPr>
            <a:r>
              <a:rPr lang="en" sz="1800">
                <a:solidFill>
                  <a:srgbClr val="000000"/>
                </a:solidFill>
              </a:rPr>
              <a:t>del proyecto y dar click en Finish</a:t>
            </a: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38" name="Google Shape;238;p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pic>
        <p:nvPicPr>
          <p:cNvPr id="239" name="Google Shape;239;p25"/>
          <p:cNvPicPr preferRelativeResize="0"/>
          <p:nvPr/>
        </p:nvPicPr>
        <p:blipFill>
          <a:blip r:embed="rId3">
            <a:alphaModFix/>
          </a:blip>
          <a:stretch>
            <a:fillRect/>
          </a:stretch>
        </p:blipFill>
        <p:spPr>
          <a:xfrm>
            <a:off x="5600025" y="3600938"/>
            <a:ext cx="3448050" cy="10191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095"/>
        <p:cNvGrpSpPr/>
        <p:nvPr/>
      </p:nvGrpSpPr>
      <p:grpSpPr>
        <a:xfrm>
          <a:off x="0" y="0"/>
          <a:ext cx="0" cy="0"/>
          <a:chOff x="0" y="0"/>
          <a:chExt cx="0" cy="0"/>
        </a:xfrm>
      </p:grpSpPr>
      <p:sp>
        <p:nvSpPr>
          <p:cNvPr id="1096" name="Google Shape;1096;p12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97" name="Google Shape;1097;p1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120</a:t>
            </a:fld>
            <a:endParaRPr/>
          </a:p>
        </p:txBody>
      </p:sp>
      <p:sp>
        <p:nvSpPr>
          <p:cNvPr id="1098" name="Google Shape;1098;p129"/>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524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Usar la palabra clave implements en la declaración de la clase.  </a:t>
            </a:r>
            <a:endParaRPr sz="2400">
              <a:solidFill>
                <a:schemeClr val="dk1"/>
              </a:solidFill>
              <a:latin typeface="Calibri"/>
              <a:ea typeface="Calibri"/>
              <a:cs typeface="Calibri"/>
              <a:sym typeface="Calibri"/>
            </a:endParaRPr>
          </a:p>
          <a:p>
            <a:pPr marL="228600" lvl="0" indent="0" algn="l" rtl="0">
              <a:lnSpc>
                <a:spcPct val="90000"/>
              </a:lnSpc>
              <a:spcBef>
                <a:spcPts val="1000"/>
              </a:spcBef>
              <a:spcAft>
                <a:spcPts val="0"/>
              </a:spcAft>
              <a:buClr>
                <a:srgbClr val="00B0F0"/>
              </a:buClr>
              <a:buSzPts val="2800"/>
              <a:buFont typeface="Arial"/>
              <a:buNone/>
            </a:pPr>
            <a:endParaRPr sz="2400">
              <a:solidFill>
                <a:schemeClr val="dk1"/>
              </a:solidFill>
              <a:latin typeface="Calibri"/>
              <a:ea typeface="Calibri"/>
              <a:cs typeface="Calibri"/>
              <a:sym typeface="Calibri"/>
            </a:endParaRPr>
          </a:p>
          <a:p>
            <a:pPr marL="177800" lvl="0" indent="0" algn="l" rtl="0">
              <a:lnSpc>
                <a:spcPct val="90000"/>
              </a:lnSpc>
              <a:spcBef>
                <a:spcPts val="1000"/>
              </a:spcBef>
              <a:spcAft>
                <a:spcPts val="0"/>
              </a:spcAft>
              <a:buClr>
                <a:srgbClr val="00B0F0"/>
              </a:buClr>
              <a:buSzPts val="2800"/>
              <a:buFont typeface="Arial"/>
              <a:buNone/>
            </a:pPr>
            <a:r>
              <a:rPr lang="en" sz="2400" i="1">
                <a:solidFill>
                  <a:schemeClr val="dk1"/>
                </a:solidFill>
                <a:latin typeface="Calibri"/>
                <a:ea typeface="Calibri"/>
                <a:cs typeface="Calibri"/>
                <a:sym typeface="Calibri"/>
              </a:rPr>
              <a:t>class NombreClase </a:t>
            </a:r>
            <a:r>
              <a:rPr lang="en" sz="2400" i="1">
                <a:solidFill>
                  <a:srgbClr val="00B050"/>
                </a:solidFill>
                <a:latin typeface="Calibri"/>
                <a:ea typeface="Calibri"/>
                <a:cs typeface="Calibri"/>
                <a:sym typeface="Calibri"/>
              </a:rPr>
              <a:t>implements</a:t>
            </a:r>
            <a:r>
              <a:rPr lang="en" sz="2400" i="1">
                <a:solidFill>
                  <a:schemeClr val="dk1"/>
                </a:solidFill>
                <a:latin typeface="Calibri"/>
                <a:ea typeface="Calibri"/>
                <a:cs typeface="Calibri"/>
                <a:sym typeface="Calibri"/>
              </a:rPr>
              <a:t> NombreInterfaz</a:t>
            </a:r>
            <a:endParaRPr sz="2400">
              <a:latin typeface="Calibri"/>
              <a:ea typeface="Calibri"/>
              <a:cs typeface="Calibri"/>
              <a:sym typeface="Calibri"/>
            </a:endParaRPr>
          </a:p>
        </p:txBody>
      </p:sp>
      <p:sp>
        <p:nvSpPr>
          <p:cNvPr id="1099" name="Google Shape;1099;p129"/>
          <p:cNvSpPr txBox="1"/>
          <p:nvPr/>
        </p:nvSpPr>
        <p:spPr>
          <a:xfrm>
            <a:off x="4539900" y="1343750"/>
            <a:ext cx="4604100" cy="3263400"/>
          </a:xfrm>
          <a:prstGeom prst="rect">
            <a:avLst/>
          </a:prstGeom>
          <a:noFill/>
          <a:ln>
            <a:noFill/>
          </a:ln>
        </p:spPr>
        <p:txBody>
          <a:bodyPr spcFirstLastPara="1" wrap="square" lIns="91425" tIns="91425" rIns="91425" bIns="91425" anchor="t" anchorCtr="0">
            <a:noAutofit/>
          </a:bodyPr>
          <a:lstStyle/>
          <a:p>
            <a:pPr marL="35999" lvl="0" indent="0" algn="l" rtl="0">
              <a:lnSpc>
                <a:spcPct val="90000"/>
              </a:lnSpc>
              <a:spcBef>
                <a:spcPts val="0"/>
              </a:spcBef>
              <a:spcAft>
                <a:spcPts val="0"/>
              </a:spcAft>
              <a:buNone/>
            </a:pPr>
            <a:r>
              <a:rPr lang="en" sz="1600">
                <a:solidFill>
                  <a:srgbClr val="00B050"/>
                </a:solidFill>
                <a:latin typeface="Calibri"/>
                <a:ea typeface="Calibri"/>
                <a:cs typeface="Calibri"/>
                <a:sym typeface="Calibri"/>
              </a:rPr>
              <a:t>interface</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float 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SBI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9.15f;}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PNB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9.7f;}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TestInterface2{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static void main(String[] args){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Bank b=new SBI();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System.out.println("ROI: "+b.rateOfInterest());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04"/>
        <p:cNvGrpSpPr/>
        <p:nvPr/>
      </p:nvGrpSpPr>
      <p:grpSpPr>
        <a:xfrm>
          <a:off x="0" y="0"/>
          <a:ext cx="0" cy="0"/>
          <a:chOff x="0" y="0"/>
          <a:chExt cx="0" cy="0"/>
        </a:xfrm>
      </p:grpSpPr>
      <p:sp>
        <p:nvSpPr>
          <p:cNvPr id="1105" name="Google Shape;1105;p13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06" name="Google Shape;1106;p1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121</a:t>
            </a:fld>
            <a:endParaRPr/>
          </a:p>
        </p:txBody>
      </p:sp>
      <p:sp>
        <p:nvSpPr>
          <p:cNvPr id="1107" name="Google Shape;1107;p130"/>
          <p:cNvSpPr txBox="1"/>
          <p:nvPr/>
        </p:nvSpPr>
        <p:spPr>
          <a:xfrm>
            <a:off x="628650" y="1369225"/>
            <a:ext cx="3585600" cy="32634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Permite realizar la comparación de objetos.</a:t>
            </a:r>
            <a:endParaRPr sz="2000">
              <a:solidFill>
                <a:srgbClr val="000000"/>
              </a:solidFill>
              <a:latin typeface="Calibri"/>
              <a:ea typeface="Calibri"/>
              <a:cs typeface="Calibri"/>
              <a:sym typeface="Calibri"/>
            </a:endParaRPr>
          </a:p>
          <a:p>
            <a:pPr marL="228600" lvl="0" indent="-1270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Solo un método compareTo</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menor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mayor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n=0 si son iguales</a:t>
            </a:r>
            <a:endParaRPr sz="20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08" name="Google Shape;1108;p130"/>
          <p:cNvSpPr txBox="1"/>
          <p:nvPr/>
        </p:nvSpPr>
        <p:spPr>
          <a:xfrm>
            <a:off x="4876275" y="1292825"/>
            <a:ext cx="3692100" cy="3263400"/>
          </a:xfrm>
          <a:prstGeom prst="rect">
            <a:avLst/>
          </a:prstGeom>
          <a:noFill/>
          <a:ln>
            <a:noFill/>
          </a:ln>
        </p:spPr>
        <p:txBody>
          <a:bodyPr spcFirstLastPara="1" wrap="square" lIns="91425" tIns="91425" rIns="91425" bIns="91425" anchor="t" anchorCtr="0">
            <a:noAutofit/>
          </a:bodyPr>
          <a:lstStyle/>
          <a:p>
            <a:pPr marL="228600" lvl="0" indent="-1778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Ejemplo</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a:t>
            </a:r>
            <a:r>
              <a:rPr lang="en" sz="2000" b="1">
                <a:solidFill>
                  <a:srgbClr val="000000"/>
                </a:solidFill>
                <a:latin typeface="Calibri"/>
                <a:ea typeface="Calibri"/>
                <a:cs typeface="Calibri"/>
                <a:sym typeface="Calibri"/>
              </a:rPr>
              <a:t>Persona</a:t>
            </a: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a:t>
            </a:r>
            <a:r>
              <a:rPr lang="en" sz="2000" b="1">
                <a:solidFill>
                  <a:srgbClr val="000000"/>
                </a:solidFill>
                <a:latin typeface="Calibri"/>
                <a:ea typeface="Calibri"/>
                <a:cs typeface="Calibri"/>
                <a:sym typeface="Calibri"/>
              </a:rPr>
              <a:t>dni</a:t>
            </a:r>
            <a:r>
              <a:rPr lang="en" sz="2000">
                <a:solidFill>
                  <a:srgbClr val="000000"/>
                </a:solidFill>
                <a:latin typeface="Calibri"/>
                <a:ea typeface="Calibri"/>
                <a:cs typeface="Calibri"/>
                <a:sym typeface="Calibri"/>
              </a:rPr>
              <a:t>, </a:t>
            </a:r>
            <a:r>
              <a:rPr lang="en" sz="2000" b="1">
                <a:solidFill>
                  <a:srgbClr val="000000"/>
                </a:solidFill>
                <a:latin typeface="Calibri"/>
                <a:ea typeface="Calibri"/>
                <a:cs typeface="Calibri"/>
                <a:sym typeface="Calibri"/>
              </a:rPr>
              <a:t>edad</a:t>
            </a: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Persona( int d, int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this.dni = d;</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this.edad =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13"/>
        <p:cNvGrpSpPr/>
        <p:nvPr/>
      </p:nvGrpSpPr>
      <p:grpSpPr>
        <a:xfrm>
          <a:off x="0" y="0"/>
          <a:ext cx="0" cy="0"/>
          <a:chOff x="0" y="0"/>
          <a:chExt cx="0" cy="0"/>
        </a:xfrm>
      </p:grpSpPr>
      <p:sp>
        <p:nvSpPr>
          <p:cNvPr id="1114" name="Google Shape;1114;p13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15" name="Google Shape;1115;p1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122</a:t>
            </a:fld>
            <a:endParaRPr/>
          </a:p>
        </p:txBody>
      </p:sp>
      <p:sp>
        <p:nvSpPr>
          <p:cNvPr id="1116" name="Google Shape;1116;p131"/>
          <p:cNvSpPr txBox="1"/>
          <p:nvPr/>
        </p:nvSpPr>
        <p:spPr>
          <a:xfrm>
            <a:off x="259225" y="1369225"/>
            <a:ext cx="352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public class Persona </a:t>
            </a:r>
            <a:r>
              <a:rPr lang="en" sz="1800" b="1">
                <a:solidFill>
                  <a:srgbClr val="000000"/>
                </a:solidFill>
                <a:latin typeface="Calibri"/>
                <a:ea typeface="Calibri"/>
                <a:cs typeface="Calibri"/>
                <a:sym typeface="Calibri"/>
              </a:rPr>
              <a:t>implements Comparable&lt;Persona&gt;</a:t>
            </a:r>
            <a:r>
              <a:rPr lang="en"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int dni, edad;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Persona( int d, int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this.dni = 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this.edad =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
        <p:nvSpPr>
          <p:cNvPr id="1117" name="Google Shape;1117;p131"/>
          <p:cNvSpPr txBox="1"/>
          <p:nvPr/>
        </p:nvSpPr>
        <p:spPr>
          <a:xfrm>
            <a:off x="4086925" y="836125"/>
            <a:ext cx="4850700" cy="37965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public int</a:t>
            </a: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compareTo(Persona o)</a:t>
            </a: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int resultado=0;</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(this.edad&lt;o.edad)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(this.edad&gt;o.edad)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(this.dni&lt;o.dni)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(this.dni&gt;o.dni)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   resultado = 0;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return resultado;</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22"/>
        <p:cNvGrpSpPr/>
        <p:nvPr/>
      </p:nvGrpSpPr>
      <p:grpSpPr>
        <a:xfrm>
          <a:off x="0" y="0"/>
          <a:ext cx="0" cy="0"/>
          <a:chOff x="0" y="0"/>
          <a:chExt cx="0" cy="0"/>
        </a:xfrm>
      </p:grpSpPr>
      <p:sp>
        <p:nvSpPr>
          <p:cNvPr id="1123" name="Google Shape;1123;p13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a:t>
            </a:r>
            <a:endParaRPr/>
          </a:p>
          <a:p>
            <a:pPr marL="0" lvl="0" indent="0" algn="l" rtl="0">
              <a:spcBef>
                <a:spcPts val="0"/>
              </a:spcBef>
              <a:spcAft>
                <a:spcPts val="0"/>
              </a:spcAft>
              <a:buClr>
                <a:schemeClr val="dk1"/>
              </a:buClr>
              <a:buSzPts val="1100"/>
              <a:buFont typeface="Arial"/>
              <a:buNone/>
            </a:pPr>
            <a:r>
              <a:rPr lang="en">
                <a:solidFill>
                  <a:schemeClr val="lt1"/>
                </a:solidFill>
              </a:rPr>
              <a:t>Comparable</a:t>
            </a:r>
            <a:endParaRPr/>
          </a:p>
        </p:txBody>
      </p:sp>
      <p:sp>
        <p:nvSpPr>
          <p:cNvPr id="1124" name="Google Shape;1124;p132"/>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public class </a:t>
            </a:r>
            <a:r>
              <a:rPr lang="en" sz="1800" b="1">
                <a:solidFill>
                  <a:schemeClr val="dk1"/>
                </a:solidFill>
                <a:latin typeface="Calibri"/>
                <a:ea typeface="Calibri"/>
                <a:cs typeface="Calibri"/>
                <a:sym typeface="Calibri"/>
              </a:rPr>
              <a:t>Programa</a:t>
            </a:r>
            <a:r>
              <a:rPr lang="en" sz="1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public static void main(String arg[])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p1</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(74999999,35);</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p2</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(72759474,30);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&lt; 0 ) { System.out.println("La persona p1: es menor.");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&gt; 0 ) {System.out.println("La persona p1: es mayor.");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 System.out.println ("La persona p1 es igual a la persona p2");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125" name="Google Shape;1125;p1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0"/>
        <p:cNvGrpSpPr/>
        <p:nvPr/>
      </p:nvGrpSpPr>
      <p:grpSpPr>
        <a:xfrm>
          <a:off x="0" y="0"/>
          <a:ext cx="0" cy="0"/>
          <a:chOff x="0" y="0"/>
          <a:chExt cx="0" cy="0"/>
        </a:xfrm>
      </p:grpSpPr>
      <p:sp>
        <p:nvSpPr>
          <p:cNvPr id="1131" name="Google Shape;1131;p13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Polimorfismo</a:t>
            </a:r>
            <a:endParaRPr b="1"/>
          </a:p>
        </p:txBody>
      </p:sp>
      <p:sp>
        <p:nvSpPr>
          <p:cNvPr id="1132" name="Google Shape;1132;p133"/>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778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Varias formas de polimorfismo:</a:t>
            </a:r>
            <a:endParaRPr sz="2800">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invocar el mismo nombre de método sobre instancias de distinta clase</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crear múltiples constructores</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asignar una instancia de una subclase a una referencia a la clase base</a:t>
            </a:r>
            <a:endParaRPr>
              <a:solidFill>
                <a:schemeClr val="dk1"/>
              </a:solidFill>
              <a:latin typeface="Calibri"/>
              <a:ea typeface="Calibri"/>
              <a:cs typeface="Calibri"/>
              <a:sym typeface="Calibri"/>
            </a:endParaRPr>
          </a:p>
          <a:p>
            <a:pPr marL="1143000" lvl="2" indent="-127000" algn="l" rtl="0">
              <a:lnSpc>
                <a:spcPct val="90000"/>
              </a:lnSpc>
              <a:spcBef>
                <a:spcPts val="50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Vehiculo furgon= new Furgoneta();</a:t>
            </a:r>
            <a:endParaRPr>
              <a:solidFill>
                <a:schemeClr val="dk1"/>
              </a:solidFill>
              <a:latin typeface="Calibri"/>
              <a:ea typeface="Calibri"/>
              <a:cs typeface="Calibri"/>
              <a:sym typeface="Calibri"/>
            </a:endParaRPr>
          </a:p>
        </p:txBody>
      </p:sp>
      <p:sp>
        <p:nvSpPr>
          <p:cNvPr id="1133" name="Google Shape;1133;p1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37"/>
        <p:cNvGrpSpPr/>
        <p:nvPr/>
      </p:nvGrpSpPr>
      <p:grpSpPr>
        <a:xfrm>
          <a:off x="0" y="0"/>
          <a:ext cx="0" cy="0"/>
          <a:chOff x="0" y="0"/>
          <a:chExt cx="0" cy="0"/>
        </a:xfrm>
      </p:grpSpPr>
      <p:sp>
        <p:nvSpPr>
          <p:cNvPr id="1138" name="Google Shape;1138;p134"/>
          <p:cNvSpPr txBox="1">
            <a:spLocks noGrp="1"/>
          </p:cNvSpPr>
          <p:nvPr>
            <p:ph type="title" idx="4294967295"/>
          </p:nvPr>
        </p:nvSpPr>
        <p:spPr>
          <a:xfrm>
            <a:off x="259220" y="123035"/>
            <a:ext cx="644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Enlace dinámico</a:t>
            </a:r>
            <a:endParaRPr>
              <a:solidFill>
                <a:srgbClr val="FFFFFF"/>
              </a:solidFill>
            </a:endParaRPr>
          </a:p>
        </p:txBody>
      </p:sp>
      <p:sp>
        <p:nvSpPr>
          <p:cNvPr id="1139" name="Google Shape;1139;p134"/>
          <p:cNvSpPr txBox="1">
            <a:spLocks noGrp="1"/>
          </p:cNvSpPr>
          <p:nvPr>
            <p:ph type="body" idx="4294967295"/>
          </p:nvPr>
        </p:nvSpPr>
        <p:spPr>
          <a:xfrm>
            <a:off x="203074" y="1391950"/>
            <a:ext cx="4605600" cy="2910300"/>
          </a:xfrm>
          <a:prstGeom prst="rect">
            <a:avLst/>
          </a:prstGeom>
          <a:noFill/>
          <a:ln>
            <a:noFill/>
          </a:ln>
        </p:spPr>
        <p:txBody>
          <a:bodyPr spcFirstLastPara="1" wrap="square" lIns="91425" tIns="91425" rIns="91425" bIns="91425" anchor="t" anchorCtr="0">
            <a:noAutofit/>
          </a:bodyPr>
          <a:lstStyle/>
          <a:p>
            <a:pPr marL="228600" marR="0" lvl="0" indent="-1778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variable tiene:</a:t>
            </a: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estático : tipo con la que se ha declarado </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JVM sabe, desde tiempo de compilación, el tipo estático de una variable</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El tipo estático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Vehiculo</a:t>
            </a:r>
            <a:r>
              <a:rPr lang="en" sz="2000" b="0" i="1"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140" name="Google Shape;1140;p1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125</a:t>
            </a:fld>
            <a:endParaRPr/>
          </a:p>
        </p:txBody>
      </p:sp>
      <p:sp>
        <p:nvSpPr>
          <p:cNvPr id="1141" name="Google Shape;1141;p134"/>
          <p:cNvSpPr txBox="1">
            <a:spLocks noGrp="1"/>
          </p:cNvSpPr>
          <p:nvPr>
            <p:ph type="body" idx="4294967295"/>
          </p:nvPr>
        </p:nvSpPr>
        <p:spPr>
          <a:xfrm>
            <a:off x="4330499" y="1459000"/>
            <a:ext cx="46056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dinámico: tipo con el que se ha inicializado</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es la clase “real” que alberga la variable “</a:t>
            </a:r>
            <a:r>
              <a:rPr lang="en" sz="2000">
                <a:solidFill>
                  <a:schemeClr val="dk1"/>
                </a:solidFill>
                <a:latin typeface="Calibri"/>
                <a:ea typeface="Calibri"/>
                <a:cs typeface="Calibri"/>
                <a:sym typeface="Calibri"/>
              </a:rPr>
              <a:t>furgon</a:t>
            </a:r>
            <a:r>
              <a:rPr lang="en" sz="2000" b="0" i="1"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El tipo dinámico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Furgoneta</a:t>
            </a:r>
            <a:r>
              <a:rPr lang="en" sz="2000" b="0" i="0"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Tiempo de ejecución</a:t>
            </a:r>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45"/>
        <p:cNvGrpSpPr/>
        <p:nvPr/>
      </p:nvGrpSpPr>
      <p:grpSpPr>
        <a:xfrm>
          <a:off x="0" y="0"/>
          <a:ext cx="0" cy="0"/>
          <a:chOff x="0" y="0"/>
          <a:chExt cx="0" cy="0"/>
        </a:xfrm>
      </p:grpSpPr>
      <p:sp>
        <p:nvSpPr>
          <p:cNvPr id="1146" name="Google Shape;1146;p135"/>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Limitaciones del enlace dinámico</a:t>
            </a:r>
            <a:endParaRPr>
              <a:solidFill>
                <a:srgbClr val="FFFFFF"/>
              </a:solidFill>
            </a:endParaRPr>
          </a:p>
        </p:txBody>
      </p:sp>
      <p:sp>
        <p:nvSpPr>
          <p:cNvPr id="1147" name="Google Shape;1147;p135"/>
          <p:cNvSpPr txBox="1">
            <a:spLocks noGrp="1"/>
          </p:cNvSpPr>
          <p:nvPr>
            <p:ph type="body" idx="4294967295"/>
          </p:nvPr>
        </p:nvSpPr>
        <p:spPr>
          <a:xfrm>
            <a:off x="207700" y="1419100"/>
            <a:ext cx="42273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Solo se podrán usar los métodos que estén definidos en el tipo estático</a:t>
            </a:r>
            <a:endParaRPr sz="2200"/>
          </a:p>
          <a:p>
            <a:pPr marL="685800" marR="0" lvl="1" indent="-139700" algn="l" rtl="0">
              <a:lnSpc>
                <a:spcPct val="90000"/>
              </a:lnSpc>
              <a:spcBef>
                <a:spcPts val="50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Si definimos un método en una subclase que no haya sido definido previamente en la superclase (o interfaz), no podremos hacer una llamada a dicho método en una variable cuyo tipo estático sea distinto.</a:t>
            </a:r>
            <a:endParaRPr sz="2200"/>
          </a:p>
        </p:txBody>
      </p:sp>
      <p:sp>
        <p:nvSpPr>
          <p:cNvPr id="1148" name="Google Shape;1148;p1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126</a:t>
            </a:fld>
            <a:endParaRPr/>
          </a:p>
        </p:txBody>
      </p:sp>
      <p:sp>
        <p:nvSpPr>
          <p:cNvPr id="1149" name="Google Shape;1149;p135"/>
          <p:cNvSpPr txBox="1">
            <a:spLocks noGrp="1"/>
          </p:cNvSpPr>
          <p:nvPr>
            <p:ph type="body" idx="4294967295"/>
          </p:nvPr>
        </p:nvSpPr>
        <p:spPr>
          <a:xfrm>
            <a:off x="4697375" y="743075"/>
            <a:ext cx="4558500" cy="3970500"/>
          </a:xfrm>
          <a:prstGeom prst="rect">
            <a:avLst/>
          </a:prstGeom>
          <a:noFill/>
          <a:ln>
            <a:noFill/>
          </a:ln>
        </p:spPr>
        <p:txBody>
          <a:bodyPr spcFirstLastPara="1" wrap="square" lIns="91425" tIns="91425" rIns="91425" bIns="91425" anchor="t" anchorCtr="0">
            <a:noAutofit/>
          </a:bodyPr>
          <a:lstStyle/>
          <a:p>
            <a:pPr marL="228600" marR="0" lvl="0" indent="-114300" algn="l" rtl="0">
              <a:lnSpc>
                <a:spcPct val="90000"/>
              </a:lnSpc>
              <a:spcBef>
                <a:spcPts val="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 ejemploMetodoUnico()</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 ¿Qué resultado darán cada una de estas invocaciones?</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a.ejemploMetodoUnico();                </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b.ejemploMetodoUnico();                </a:t>
            </a:r>
            <a:endParaRPr/>
          </a:p>
          <a:p>
            <a:pPr marL="17780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53"/>
        <p:cNvGrpSpPr/>
        <p:nvPr/>
      </p:nvGrpSpPr>
      <p:grpSpPr>
        <a:xfrm>
          <a:off x="0" y="0"/>
          <a:ext cx="0" cy="0"/>
          <a:chOff x="0" y="0"/>
          <a:chExt cx="0" cy="0"/>
        </a:xfrm>
      </p:grpSpPr>
      <p:sp>
        <p:nvSpPr>
          <p:cNvPr id="1154" name="Google Shape;1154;p136"/>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E</a:t>
            </a:r>
            <a:r>
              <a:rPr lang="en" b="1" i="0" u="none" strike="noStrike" cap="none">
                <a:solidFill>
                  <a:srgbClr val="FFFFFF"/>
                </a:solidFill>
                <a:latin typeface="Calibri"/>
                <a:ea typeface="Calibri"/>
                <a:cs typeface="Calibri"/>
                <a:sym typeface="Calibri"/>
              </a:rPr>
              <a:t>nlace dinámico y</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casting</a:t>
            </a:r>
            <a:endParaRPr>
              <a:solidFill>
                <a:srgbClr val="FFFFFF"/>
              </a:solidFill>
              <a:latin typeface="Calibri"/>
              <a:ea typeface="Calibri"/>
              <a:cs typeface="Calibri"/>
              <a:sym typeface="Calibri"/>
            </a:endParaRPr>
          </a:p>
        </p:txBody>
      </p:sp>
      <p:sp>
        <p:nvSpPr>
          <p:cNvPr id="1155" name="Google Shape;1155;p1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127</a:t>
            </a:fld>
            <a:endParaRPr/>
          </a:p>
        </p:txBody>
      </p:sp>
      <p:sp>
        <p:nvSpPr>
          <p:cNvPr id="1156" name="Google Shape;1156;p136"/>
          <p:cNvSpPr txBox="1">
            <a:spLocks noGrp="1"/>
          </p:cNvSpPr>
          <p:nvPr>
            <p:ph type="body" idx="4294967295"/>
          </p:nvPr>
        </p:nvSpPr>
        <p:spPr>
          <a:xfrm>
            <a:off x="507872" y="1620550"/>
            <a:ext cx="26955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a:t>
            </a:r>
            <a:r>
              <a:rPr lang="en" sz="2200"/>
              <a:t>Cómo</a:t>
            </a:r>
            <a:r>
              <a:rPr lang="en" sz="2200" b="0" i="0" u="none" strike="noStrike" cap="none">
                <a:solidFill>
                  <a:schemeClr val="dk1"/>
                </a:solidFill>
                <a:latin typeface="Calibri"/>
                <a:ea typeface="Calibri"/>
                <a:cs typeface="Calibri"/>
                <a:sym typeface="Calibri"/>
              </a:rPr>
              <a:t> se solucionaría la llamada al método? </a:t>
            </a:r>
            <a:endParaRPr sz="2200"/>
          </a:p>
          <a:p>
            <a:pPr marL="17780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Asignando el valor de </a:t>
            </a:r>
            <a:r>
              <a:rPr lang="en" sz="2200" b="0" i="1" u="none" strike="noStrike" cap="none">
                <a:solidFill>
                  <a:schemeClr val="dk1"/>
                </a:solidFill>
                <a:latin typeface="Calibri"/>
                <a:ea typeface="Calibri"/>
                <a:cs typeface="Calibri"/>
                <a:sym typeface="Calibri"/>
              </a:rPr>
              <a:t>b</a:t>
            </a:r>
            <a:r>
              <a:rPr lang="en" sz="2200" b="0" i="0" u="none" strike="noStrike" cap="none">
                <a:solidFill>
                  <a:schemeClr val="dk1"/>
                </a:solidFill>
                <a:latin typeface="Calibri"/>
                <a:ea typeface="Calibri"/>
                <a:cs typeface="Calibri"/>
                <a:sym typeface="Calibri"/>
              </a:rPr>
              <a:t> a una variable de tipo estático válido y haciendo el casting correspondiente.</a:t>
            </a:r>
            <a:endParaRPr sz="2200"/>
          </a:p>
        </p:txBody>
      </p:sp>
      <p:pic>
        <p:nvPicPr>
          <p:cNvPr id="1157" name="Google Shape;1157;p136"/>
          <p:cNvPicPr preferRelativeResize="0"/>
          <p:nvPr/>
        </p:nvPicPr>
        <p:blipFill>
          <a:blip r:embed="rId3">
            <a:alphaModFix/>
          </a:blip>
          <a:stretch>
            <a:fillRect/>
          </a:stretch>
        </p:blipFill>
        <p:spPr>
          <a:xfrm>
            <a:off x="3932675" y="1410700"/>
            <a:ext cx="4605022" cy="3263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Upcasting y Downcasting</a:t>
            </a:r>
            <a:endParaRPr>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128</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200" b="1">
                <a:solidFill>
                  <a:schemeClr val="dk1"/>
                </a:solidFill>
                <a:latin typeface="Calibri"/>
                <a:ea typeface="Calibri"/>
                <a:cs typeface="Calibri"/>
                <a:sym typeface="Calibri"/>
              </a:rPr>
              <a:t>Upcasting</a:t>
            </a:r>
            <a:endParaRPr sz="22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subclase a una superclase. Se lo realiza en dirección ascendente en el árbol jerárquico.</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c  = (</a:t>
            </a: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 b;</a:t>
            </a:r>
            <a:endParaRPr sz="1800"/>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1165" name="Google Shape;1165;p137"/>
          <p:cNvSpPr txBox="1">
            <a:spLocks noGrp="1"/>
          </p:cNvSpPr>
          <p:nvPr>
            <p:ph type="body" idx="4294967295"/>
          </p:nvPr>
        </p:nvSpPr>
        <p:spPr>
          <a:xfrm>
            <a:off x="4306575" y="806125"/>
            <a:ext cx="4727400" cy="37248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000" b="1">
                <a:solidFill>
                  <a:schemeClr val="dk1"/>
                </a:solidFill>
                <a:latin typeface="Calibri"/>
                <a:ea typeface="Calibri"/>
                <a:cs typeface="Calibri"/>
                <a:sym typeface="Calibri"/>
              </a:rPr>
              <a:t>Downcasting</a:t>
            </a:r>
            <a:endParaRPr sz="20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superclase a una subclase. Se lo realiza en dirección descendente en el árbol jerárquico.</a:t>
            </a:r>
            <a:endParaRPr sz="1800"/>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 =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 b; // Asignamos </a:t>
            </a:r>
            <a:r>
              <a:rPr lang="en" sz="1800">
                <a:solidFill>
                  <a:schemeClr val="dk1"/>
                </a:solidFill>
                <a:latin typeface="Calibri"/>
                <a:ea typeface="Calibri"/>
                <a:cs typeface="Calibri"/>
                <a:sym typeface="Calibri"/>
              </a:rPr>
              <a:t>b</a:t>
            </a:r>
            <a:r>
              <a:rPr lang="en" sz="1800" b="0" i="0" u="none" strike="noStrike" cap="none">
                <a:solidFill>
                  <a:schemeClr val="dk1"/>
                </a:solidFill>
                <a:latin typeface="Calibri"/>
                <a:ea typeface="Calibri"/>
                <a:cs typeface="Calibri"/>
                <a:sym typeface="Calibri"/>
              </a:rPr>
              <a:t> (tipo estático </a:t>
            </a:r>
            <a:r>
              <a:rPr lang="en" sz="1800">
                <a:solidFill>
                  <a:schemeClr val="dk1"/>
                </a:solidFill>
                <a:latin typeface="Calibri"/>
                <a:ea typeface="Calibri"/>
                <a:cs typeface="Calibri"/>
                <a:sym typeface="Calibri"/>
              </a:rPr>
              <a:t>Vehiculo</a:t>
            </a:r>
            <a:r>
              <a:rPr lang="en" sz="1800" b="0" i="0" u="none" strike="noStrike" cap="none">
                <a:solidFill>
                  <a:schemeClr val="dk1"/>
                </a:solidFill>
                <a:latin typeface="Calibri"/>
                <a:ea typeface="Calibri"/>
                <a:cs typeface="Calibri"/>
                <a:sym typeface="Calibri"/>
              </a:rPr>
              <a:t>) a una variable de tipo estático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a.ejemploMetodoUnico();  // Al ser iguales tipo estático y dinámico no tenemos problema</a:t>
            </a:r>
            <a:endParaRPr sz="1800"/>
          </a:p>
          <a:p>
            <a:pPr marL="228600" marR="0" lvl="0" indent="0" algn="l" rtl="0">
              <a:lnSpc>
                <a:spcPct val="90000"/>
              </a:lnSpc>
              <a:spcBef>
                <a:spcPts val="1000"/>
              </a:spcBef>
              <a:spcAft>
                <a:spcPts val="0"/>
              </a:spcAft>
              <a:buClr>
                <a:srgbClr val="00B0F0"/>
              </a:buClr>
              <a:buSzPts val="28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69"/>
        <p:cNvGrpSpPr/>
        <p:nvPr/>
      </p:nvGrpSpPr>
      <p:grpSpPr>
        <a:xfrm>
          <a:off x="0" y="0"/>
          <a:ext cx="0" cy="0"/>
          <a:chOff x="0" y="0"/>
          <a:chExt cx="0" cy="0"/>
        </a:xfrm>
      </p:grpSpPr>
      <p:sp>
        <p:nvSpPr>
          <p:cNvPr id="1170" name="Google Shape;1170;p138"/>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Manejo de archivos y excepciones</a:t>
            </a:r>
            <a:endParaRPr/>
          </a:p>
        </p:txBody>
      </p:sp>
      <p:pic>
        <p:nvPicPr>
          <p:cNvPr id="1171" name="Google Shape;1171;p138"/>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Mi primer programa en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JAVA</a:t>
            </a:r>
            <a:endParaRPr/>
          </a:p>
        </p:txBody>
      </p:sp>
      <p:sp>
        <p:nvSpPr>
          <p:cNvPr id="245" name="Google Shape;245;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46" name="Google Shape;246;p26"/>
          <p:cNvSpPr txBox="1">
            <a:spLocks noGrp="1"/>
          </p:cNvSpPr>
          <p:nvPr>
            <p:ph type="body" idx="1"/>
          </p:nvPr>
        </p:nvSpPr>
        <p:spPr>
          <a:xfrm>
            <a:off x="395075" y="1680700"/>
            <a:ext cx="4782300" cy="2764800"/>
          </a:xfrm>
          <a:prstGeom prst="rect">
            <a:avLst/>
          </a:prstGeom>
        </p:spPr>
        <p:txBody>
          <a:bodyPr spcFirstLastPara="1" wrap="square" lIns="0" tIns="0" rIns="0" bIns="0" anchor="t" anchorCtr="0">
            <a:noAutofit/>
          </a:bodyPr>
          <a:lstStyle/>
          <a:p>
            <a:pPr marL="914400" lvl="0" indent="0" algn="l" rtl="0">
              <a:spcBef>
                <a:spcPts val="600"/>
              </a:spcBef>
              <a:spcAft>
                <a:spcPts val="0"/>
              </a:spcAft>
              <a:buNone/>
            </a:pPr>
            <a:endParaRPr dirty="0">
              <a:solidFill>
                <a:srgbClr val="000000"/>
              </a:solidFill>
            </a:endParaRPr>
          </a:p>
          <a:p>
            <a:pPr marL="457200" lvl="0" indent="-342900" algn="l" rtl="0">
              <a:spcBef>
                <a:spcPts val="600"/>
              </a:spcBef>
              <a:spcAft>
                <a:spcPts val="0"/>
              </a:spcAft>
              <a:buClr>
                <a:schemeClr val="dk1"/>
              </a:buClr>
              <a:buSzPts val="1800"/>
              <a:buChar char="▰"/>
            </a:pPr>
            <a:r>
              <a:rPr lang="en" dirty="0">
                <a:solidFill>
                  <a:schemeClr val="dk1"/>
                </a:solidFill>
              </a:rPr>
              <a:t>Sobre la carpeta src dar click derecho y seleccionar New -&gt; Package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Escribir nombre del paquete test</a:t>
            </a:r>
            <a:endParaRPr dirty="0">
              <a:solidFill>
                <a:schemeClr val="dk1"/>
              </a:solidFill>
            </a:endParaRPr>
          </a:p>
          <a:p>
            <a:pPr marL="457200" lvl="0" indent="-342900" algn="l" rtl="0">
              <a:spcBef>
                <a:spcPts val="0"/>
              </a:spcBef>
              <a:spcAft>
                <a:spcPts val="0"/>
              </a:spcAft>
              <a:buClr>
                <a:srgbClr val="000000"/>
              </a:buClr>
              <a:buSzPts val="1800"/>
              <a:buChar char="▰"/>
            </a:pPr>
            <a:r>
              <a:rPr lang="en" dirty="0">
                <a:solidFill>
                  <a:srgbClr val="000000"/>
                </a:solidFill>
              </a:rPr>
              <a:t>Sobre el paquete test dar click derecho y seleccionar New -&gt; Class</a:t>
            </a: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Escribimos el nombre de nuestra primera clase y damos click en Finish</a:t>
            </a:r>
          </a:p>
          <a:p>
            <a:pPr marL="457200" lvl="0" indent="-342900" algn="l" rtl="0">
              <a:spcBef>
                <a:spcPts val="0"/>
              </a:spcBef>
              <a:spcAft>
                <a:spcPts val="0"/>
              </a:spcAft>
              <a:buClr>
                <a:srgbClr val="000000"/>
              </a:buClr>
              <a:buSzPts val="1800"/>
              <a:buChar char="▰"/>
            </a:pPr>
            <a:r>
              <a:rPr lang="en" dirty="0">
                <a:solidFill>
                  <a:srgbClr val="000000"/>
                </a:solidFill>
              </a:rPr>
              <a:t>Podemos seleccionar opciones como la creaci</a:t>
            </a:r>
            <a:r>
              <a:rPr lang="es-EC" dirty="0" err="1">
                <a:solidFill>
                  <a:srgbClr val="000000"/>
                </a:solidFill>
              </a:rPr>
              <a:t>ón</a:t>
            </a:r>
            <a:r>
              <a:rPr lang="es-EC" dirty="0">
                <a:solidFill>
                  <a:srgbClr val="000000"/>
                </a:solidFill>
              </a:rPr>
              <a:t> del método </a:t>
            </a:r>
            <a:r>
              <a:rPr lang="es-EC" dirty="0" err="1">
                <a:solidFill>
                  <a:srgbClr val="000000"/>
                </a:solidFill>
              </a:rPr>
              <a:t>main</a:t>
            </a:r>
            <a:endParaRPr dirty="0">
              <a:solidFill>
                <a:srgbClr val="000000"/>
              </a:solidFill>
            </a:endParaRPr>
          </a:p>
          <a:p>
            <a:pPr marL="0" lvl="0" indent="0" algn="l" rtl="0">
              <a:spcBef>
                <a:spcPts val="600"/>
              </a:spcBef>
              <a:spcAft>
                <a:spcPts val="0"/>
              </a:spcAft>
              <a:buNone/>
            </a:pPr>
            <a:endParaRPr dirty="0">
              <a:solidFill>
                <a:srgbClr val="000000"/>
              </a:solidFill>
            </a:endParaRPr>
          </a:p>
          <a:p>
            <a:pPr marL="457200" lvl="0" indent="0" algn="l" rtl="0">
              <a:spcBef>
                <a:spcPts val="600"/>
              </a:spcBef>
              <a:spcAft>
                <a:spcPts val="0"/>
              </a:spcAft>
              <a:buNone/>
            </a:pPr>
            <a:endParaRPr dirty="0">
              <a:solidFill>
                <a:schemeClr val="dk1"/>
              </a:solidFill>
            </a:endParaRPr>
          </a:p>
        </p:txBody>
      </p:sp>
      <p:pic>
        <p:nvPicPr>
          <p:cNvPr id="247" name="Google Shape;247;p26"/>
          <p:cNvPicPr preferRelativeResize="0"/>
          <p:nvPr/>
        </p:nvPicPr>
        <p:blipFill>
          <a:blip r:embed="rId3">
            <a:alphaModFix/>
          </a:blip>
          <a:stretch>
            <a:fillRect/>
          </a:stretch>
        </p:blipFill>
        <p:spPr>
          <a:xfrm>
            <a:off x="5469500" y="1176812"/>
            <a:ext cx="3564843" cy="39249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76"/>
        <p:cNvGrpSpPr/>
        <p:nvPr/>
      </p:nvGrpSpPr>
      <p:grpSpPr>
        <a:xfrm>
          <a:off x="0" y="0"/>
          <a:ext cx="0" cy="0"/>
          <a:chOff x="0" y="0"/>
          <a:chExt cx="0" cy="0"/>
        </a:xfrm>
      </p:grpSpPr>
      <p:sp>
        <p:nvSpPr>
          <p:cNvPr id="1177" name="Google Shape;1177;p13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Archivos</a:t>
            </a:r>
            <a:endParaRPr/>
          </a:p>
        </p:txBody>
      </p:sp>
      <p:sp>
        <p:nvSpPr>
          <p:cNvPr id="1178" name="Google Shape;1178;p139"/>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Un conjunto de bits almacenados en un dispositivo, y accesible a través de un camino de acceso(pathname) que lo identifica</a:t>
            </a: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Clases de archivos:</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a:solidFill>
                  <a:schemeClr val="dk1"/>
                </a:solidFill>
                <a:latin typeface="Calibri"/>
                <a:ea typeface="Calibri"/>
                <a:cs typeface="Calibri"/>
                <a:sym typeface="Calibri"/>
              </a:rPr>
              <a:t>• Los archivos de caracteres (o de texto, character based) </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1100"/>
              <a:buFont typeface="Arial"/>
              <a:buNone/>
            </a:pPr>
            <a:r>
              <a:rPr lang="en">
                <a:solidFill>
                  <a:schemeClr val="dk1"/>
                </a:solidFill>
                <a:latin typeface="Calibri"/>
                <a:ea typeface="Calibri"/>
                <a:cs typeface="Calibri"/>
                <a:sym typeface="Calibri"/>
              </a:rPr>
              <a:t>• Los archivos de bytes(o binarios, byte based)</a:t>
            </a:r>
            <a:endParaRPr>
              <a:solidFill>
                <a:schemeClr val="dk1"/>
              </a:solidFill>
              <a:latin typeface="Calibri"/>
              <a:ea typeface="Calibri"/>
              <a:cs typeface="Calibri"/>
              <a:sym typeface="Calibri"/>
            </a:endParaRPr>
          </a:p>
        </p:txBody>
      </p:sp>
      <p:sp>
        <p:nvSpPr>
          <p:cNvPr id="1179" name="Google Shape;1179;p1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84"/>
        <p:cNvGrpSpPr/>
        <p:nvPr/>
      </p:nvGrpSpPr>
      <p:grpSpPr>
        <a:xfrm>
          <a:off x="0" y="0"/>
          <a:ext cx="0" cy="0"/>
          <a:chOff x="0" y="0"/>
          <a:chExt cx="0" cy="0"/>
        </a:xfrm>
      </p:grpSpPr>
      <p:sp>
        <p:nvSpPr>
          <p:cNvPr id="1185" name="Google Shape;1185;p14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Clases de archivos</a:t>
            </a:r>
            <a:endParaRPr/>
          </a:p>
        </p:txBody>
      </p:sp>
      <p:sp>
        <p:nvSpPr>
          <p:cNvPr id="1186" name="Google Shape;1186;p1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131</a:t>
            </a:fld>
            <a:endParaRPr/>
          </a:p>
        </p:txBody>
      </p:sp>
      <p:sp>
        <p:nvSpPr>
          <p:cNvPr id="1187" name="Google Shape;1187;p140"/>
          <p:cNvSpPr txBox="1"/>
          <p:nvPr/>
        </p:nvSpPr>
        <p:spPr>
          <a:xfrm>
            <a:off x="360700" y="1369225"/>
            <a:ext cx="3945900" cy="3263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2000" b="1">
                <a:latin typeface="Calibri"/>
                <a:ea typeface="Calibri"/>
                <a:cs typeface="Calibri"/>
                <a:sym typeface="Calibri"/>
              </a:rPr>
              <a:t>Archivos de Texto</a:t>
            </a:r>
            <a:endParaRPr sz="2000" b="1">
              <a:latin typeface="Calibri"/>
              <a:ea typeface="Calibri"/>
              <a:cs typeface="Calibri"/>
              <a:sym typeface="Calibri"/>
            </a:endParaRPr>
          </a:p>
          <a:p>
            <a:pPr marL="457200" lvl="0" indent="-3556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Formado exclusivamente por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Crearse y visualizarse usando un editor</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Operaciones de lectura y escritura serán con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 ficheros de código java</a:t>
            </a:r>
            <a:endParaRPr sz="2000">
              <a:solidFill>
                <a:srgbClr val="000000"/>
              </a:solidFill>
              <a:latin typeface="Calibri"/>
              <a:ea typeface="Calibri"/>
              <a:cs typeface="Calibri"/>
              <a:sym typeface="Calibri"/>
            </a:endParaRPr>
          </a:p>
        </p:txBody>
      </p:sp>
      <p:sp>
        <p:nvSpPr>
          <p:cNvPr id="1188" name="Google Shape;1188;p140"/>
          <p:cNvSpPr txBox="1"/>
          <p:nvPr/>
        </p:nvSpPr>
        <p:spPr>
          <a:xfrm>
            <a:off x="3994625" y="812425"/>
            <a:ext cx="5001600" cy="3921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2000" b="1">
                <a:latin typeface="Calibri"/>
                <a:ea typeface="Calibri"/>
                <a:cs typeface="Calibri"/>
                <a:sym typeface="Calibri"/>
              </a:rPr>
              <a:t>Archivos binarios</a:t>
            </a:r>
            <a:endParaRPr sz="2000" b="1">
              <a:latin typeface="Calibri"/>
              <a:ea typeface="Calibri"/>
              <a:cs typeface="Calibri"/>
              <a:sym typeface="Calibri"/>
            </a:endParaRPr>
          </a:p>
          <a:p>
            <a:pPr marL="457200" lvl="0" indent="-355600" algn="just"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información de cualquier tipo codificada en binario para el propósito de almacenamiento y procesamiento en ordenadores. </a:t>
            </a:r>
            <a:endParaRPr sz="2000">
              <a:solidFill>
                <a:srgbClr val="000000"/>
              </a:solidFill>
              <a:latin typeface="Calibri"/>
              <a:ea typeface="Calibri"/>
              <a:cs typeface="Calibri"/>
              <a:sym typeface="Calibri"/>
            </a:endParaRPr>
          </a:p>
          <a:p>
            <a:pPr marL="457200" lvl="0"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Ejemplo </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informáticos que almacenan texto formateado o fotografías</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ejecutables que contienen programas.</a:t>
            </a:r>
            <a:endParaRPr sz="2000">
              <a:solidFill>
                <a:srgbClr val="000000"/>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193"/>
        <p:cNvGrpSpPr/>
        <p:nvPr/>
      </p:nvGrpSpPr>
      <p:grpSpPr>
        <a:xfrm>
          <a:off x="0" y="0"/>
          <a:ext cx="0" cy="0"/>
          <a:chOff x="0" y="0"/>
          <a:chExt cx="0" cy="0"/>
        </a:xfrm>
      </p:grpSpPr>
      <p:sp>
        <p:nvSpPr>
          <p:cNvPr id="1194" name="Google Shape;1194;p14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Steam</a:t>
            </a:r>
            <a:endParaRPr/>
          </a:p>
        </p:txBody>
      </p:sp>
      <p:sp>
        <p:nvSpPr>
          <p:cNvPr id="1195" name="Google Shape;1195;p1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132</a:t>
            </a:fld>
            <a:endParaRPr/>
          </a:p>
        </p:txBody>
      </p:sp>
      <p:sp>
        <p:nvSpPr>
          <p:cNvPr id="1196" name="Google Shape;1196;p141"/>
          <p:cNvSpPr txBox="1"/>
          <p:nvPr/>
        </p:nvSpPr>
        <p:spPr>
          <a:xfrm>
            <a:off x="628650" y="1369223"/>
            <a:ext cx="7886700" cy="19656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Secuencia o flujo de datos. </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InputStream: leer datos de una fuente</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OutputStream: escribir datos a un destino</a:t>
            </a:r>
            <a:endParaRPr sz="2400">
              <a:solidFill>
                <a:srgbClr val="000000"/>
              </a:solidFill>
              <a:latin typeface="Calibri"/>
              <a:ea typeface="Calibri"/>
              <a:cs typeface="Calibri"/>
              <a:sym typeface="Calibri"/>
            </a:endParaRPr>
          </a:p>
        </p:txBody>
      </p:sp>
      <p:pic>
        <p:nvPicPr>
          <p:cNvPr id="1197" name="Google Shape;1197;p141"/>
          <p:cNvPicPr preferRelativeResize="0"/>
          <p:nvPr/>
        </p:nvPicPr>
        <p:blipFill>
          <a:blip r:embed="rId3">
            <a:alphaModFix/>
          </a:blip>
          <a:stretch>
            <a:fillRect/>
          </a:stretch>
        </p:blipFill>
        <p:spPr>
          <a:xfrm>
            <a:off x="1343013" y="3461038"/>
            <a:ext cx="7172325" cy="11715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02"/>
        <p:cNvGrpSpPr/>
        <p:nvPr/>
      </p:nvGrpSpPr>
      <p:grpSpPr>
        <a:xfrm>
          <a:off x="0" y="0"/>
          <a:ext cx="0" cy="0"/>
          <a:chOff x="0" y="0"/>
          <a:chExt cx="0" cy="0"/>
        </a:xfrm>
      </p:grpSpPr>
      <p:sp>
        <p:nvSpPr>
          <p:cNvPr id="1203" name="Google Shape;1203;p14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-FileReader</a:t>
            </a:r>
            <a:endParaRPr/>
          </a:p>
        </p:txBody>
      </p:sp>
      <p:sp>
        <p:nvSpPr>
          <p:cNvPr id="1204" name="Google Shape;1204;p1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133</a:t>
            </a:fld>
            <a:endParaRPr/>
          </a:p>
        </p:txBody>
      </p:sp>
      <p:sp>
        <p:nvSpPr>
          <p:cNvPr id="1205" name="Google Shape;1205;p142"/>
          <p:cNvSpPr txBox="1"/>
          <p:nvPr/>
        </p:nvSpPr>
        <p:spPr>
          <a:xfrm>
            <a:off x="3881150" y="1882600"/>
            <a:ext cx="5039400" cy="32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a:highlight>
                  <a:srgbClr val="FFFFFF"/>
                </a:highlight>
                <a:latin typeface="Consolas"/>
                <a:ea typeface="Consolas"/>
                <a:cs typeface="Consolas"/>
                <a:sym typeface="Consolas"/>
              </a:rPr>
              <a:t>// Java Program to illustrate reading from</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using FileReader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import java.io.*;</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public class ReadingFromFile</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public static void main(String[] args) throws Exception</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 pass the path to the file as a parameter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fr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new FileReader("test.txt");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int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while ((i=fr.read()) != -1)</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System.out.print((char)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pic>
        <p:nvPicPr>
          <p:cNvPr id="1206" name="Google Shape;1206;p142"/>
          <p:cNvPicPr preferRelativeResize="0"/>
          <p:nvPr/>
        </p:nvPicPr>
        <p:blipFill>
          <a:blip r:embed="rId3">
            <a:alphaModFix/>
          </a:blip>
          <a:stretch>
            <a:fillRect/>
          </a:stretch>
        </p:blipFill>
        <p:spPr>
          <a:xfrm>
            <a:off x="6528800" y="470100"/>
            <a:ext cx="2514600" cy="1295400"/>
          </a:xfrm>
          <a:prstGeom prst="rect">
            <a:avLst/>
          </a:prstGeom>
          <a:noFill/>
          <a:ln>
            <a:noFill/>
          </a:ln>
        </p:spPr>
      </p:pic>
      <p:sp>
        <p:nvSpPr>
          <p:cNvPr id="1207" name="Google Shape;1207;p142"/>
          <p:cNvSpPr txBox="1"/>
          <p:nvPr/>
        </p:nvSpPr>
        <p:spPr>
          <a:xfrm>
            <a:off x="259225" y="1537300"/>
            <a:ext cx="34548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b="1">
                <a:solidFill>
                  <a:srgbClr val="800000"/>
                </a:solidFill>
                <a:highlight>
                  <a:schemeClr val="lt1"/>
                </a:highlight>
                <a:latin typeface="Courier New"/>
                <a:ea typeface="Courier New"/>
                <a:cs typeface="Courier New"/>
                <a:sym typeface="Courier New"/>
              </a:rPr>
              <a:t>Métodos de la clase Reader</a:t>
            </a:r>
            <a:r>
              <a:rPr lang="en" sz="1800">
                <a:solidFill>
                  <a:srgbClr val="333333"/>
                </a:solidFill>
                <a:highlight>
                  <a:schemeClr val="lt1"/>
                </a:highlight>
              </a:rPr>
              <a:t>:</a:t>
            </a:r>
            <a:endParaRPr sz="1800">
              <a:solidFill>
                <a:srgbClr val="333333"/>
              </a:solidFill>
              <a:highlight>
                <a:schemeClr val="lt1"/>
              </a:highlight>
            </a:endParaRPr>
          </a:p>
          <a:p>
            <a:pPr marL="698500" lvl="0" indent="-342900" algn="l" rtl="0">
              <a:lnSpc>
                <a:spcPct val="128571"/>
              </a:lnSpc>
              <a:spcBef>
                <a:spcPts val="70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a:t>
            </a:r>
            <a:r>
              <a:rPr lang="en" sz="1800">
                <a:solidFill>
                  <a:srgbClr val="333333"/>
                </a:solidFill>
              </a:rPr>
              <a:t>: lee un caracter.</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read(char[])</a:t>
            </a:r>
            <a:r>
              <a:rPr lang="en" sz="1800">
                <a:solidFill>
                  <a:srgbClr val="333333"/>
                </a:solidFill>
              </a:rPr>
              <a:t>: lee un arreglo de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skip(long)</a:t>
            </a:r>
            <a:r>
              <a:rPr lang="en" sz="1800">
                <a:solidFill>
                  <a:srgbClr val="333333"/>
                </a:solidFill>
              </a:rPr>
              <a:t>: se salta algunos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close()</a:t>
            </a:r>
            <a:r>
              <a:rPr lang="en" sz="1800">
                <a:solidFill>
                  <a:srgbClr val="333333"/>
                </a:solidFill>
              </a:rPr>
              <a:t>: cierra el flujo de datos.</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12"/>
        <p:cNvGrpSpPr/>
        <p:nvPr/>
      </p:nvGrpSpPr>
      <p:grpSpPr>
        <a:xfrm>
          <a:off x="0" y="0"/>
          <a:ext cx="0" cy="0"/>
          <a:chOff x="0" y="0"/>
          <a:chExt cx="0" cy="0"/>
        </a:xfrm>
      </p:grpSpPr>
      <p:sp>
        <p:nvSpPr>
          <p:cNvPr id="1213" name="Google Shape;1213;p143"/>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-BufferedReader</a:t>
            </a:r>
            <a:endParaRPr/>
          </a:p>
        </p:txBody>
      </p:sp>
      <p:sp>
        <p:nvSpPr>
          <p:cNvPr id="1214" name="Google Shape;1214;p1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134</a:t>
            </a:fld>
            <a:endParaRPr/>
          </a:p>
        </p:txBody>
      </p:sp>
      <p:sp>
        <p:nvSpPr>
          <p:cNvPr id="1215" name="Google Shape;1215;p143"/>
          <p:cNvSpPr txBox="1"/>
          <p:nvPr/>
        </p:nvSpPr>
        <p:spPr>
          <a:xfrm>
            <a:off x="3840125" y="799825"/>
            <a:ext cx="5547000" cy="3845400"/>
          </a:xfrm>
          <a:prstGeom prst="rect">
            <a:avLst/>
          </a:prstGeom>
          <a:noFill/>
          <a:ln>
            <a:noFill/>
          </a:ln>
        </p:spPr>
        <p:txBody>
          <a:bodyPr spcFirstLastPara="1" wrap="square" lIns="91425" tIns="91425" rIns="91425" bIns="91425" anchor="t" anchorCtr="0">
            <a:noAutofit/>
          </a:bodyPr>
          <a:lstStyle/>
          <a:p>
            <a:pPr marL="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import java.io.BufferedReader;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import java.io.FileReader;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import java.io.IOException;</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public class TextFileReadingExample3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public static void main(String[] args)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try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FileReader reader = new FileReader("MyFile.txt");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BufferedReader bufferedReader = new BufferedReader(reader);</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String line;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while ((line = bufferedReader.readLine()) != null)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System.out.println(line);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reader.close();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 catch (IOException e)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e.printStackTrace();</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DD1144"/>
                </a:solidFill>
                <a:highlight>
                  <a:srgbClr val="FFFFFF"/>
                </a:highlight>
                <a:latin typeface="Consolas"/>
                <a:ea typeface="Consolas"/>
                <a:cs typeface="Consolas"/>
                <a:sym typeface="Consolas"/>
              </a:rPr>
              <a:t>    </a:t>
            </a: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 </a:t>
            </a:r>
            <a:endParaRPr sz="100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a:solidFill>
                  <a:srgbClr val="333333"/>
                </a:solidFill>
                <a:highlight>
                  <a:srgbClr val="FFFFFF"/>
                </a:highlight>
                <a:latin typeface="Consolas"/>
                <a:ea typeface="Consolas"/>
                <a:cs typeface="Consolas"/>
                <a:sym typeface="Consolas"/>
              </a:rPr>
              <a:t>}</a:t>
            </a:r>
            <a:endParaRPr sz="1000">
              <a:solidFill>
                <a:srgbClr val="333333"/>
              </a:solidFill>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1000">
              <a:solidFill>
                <a:srgbClr val="000000"/>
              </a:solidFill>
              <a:latin typeface="Calibri"/>
              <a:ea typeface="Calibri"/>
              <a:cs typeface="Calibri"/>
              <a:sym typeface="Calibri"/>
            </a:endParaRPr>
          </a:p>
        </p:txBody>
      </p:sp>
      <p:sp>
        <p:nvSpPr>
          <p:cNvPr id="1216" name="Google Shape;1216;p143"/>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a:t>
            </a: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 int sz)</a:t>
            </a:r>
            <a:endParaRPr sz="22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21"/>
        <p:cNvGrpSpPr/>
        <p:nvPr/>
      </p:nvGrpSpPr>
      <p:grpSpPr>
        <a:xfrm>
          <a:off x="0" y="0"/>
          <a:ext cx="0" cy="0"/>
          <a:chOff x="0" y="0"/>
          <a:chExt cx="0" cy="0"/>
        </a:xfrm>
      </p:grpSpPr>
      <p:sp>
        <p:nvSpPr>
          <p:cNvPr id="1222" name="Google Shape;1222;p14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-FileWriter</a:t>
            </a:r>
            <a:endParaRPr/>
          </a:p>
        </p:txBody>
      </p:sp>
      <p:sp>
        <p:nvSpPr>
          <p:cNvPr id="1223" name="Google Shape;1223;p1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135</a:t>
            </a:fld>
            <a:endParaRPr/>
          </a:p>
        </p:txBody>
      </p:sp>
      <p:sp>
        <p:nvSpPr>
          <p:cNvPr id="1224" name="Google Shape;1224;p144"/>
          <p:cNvSpPr txBox="1"/>
          <p:nvPr/>
        </p:nvSpPr>
        <p:spPr>
          <a:xfrm>
            <a:off x="177900" y="1537300"/>
            <a:ext cx="36684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600" b="1">
                <a:solidFill>
                  <a:srgbClr val="800000"/>
                </a:solidFill>
                <a:highlight>
                  <a:schemeClr val="lt1"/>
                </a:highlight>
                <a:latin typeface="Courier New"/>
                <a:ea typeface="Courier New"/>
                <a:cs typeface="Courier New"/>
                <a:sym typeface="Courier New"/>
              </a:rPr>
              <a:t>Métodos de la clase Writer</a:t>
            </a:r>
            <a:r>
              <a:rPr lang="en" sz="1600">
                <a:solidFill>
                  <a:srgbClr val="333333"/>
                </a:solidFill>
                <a:highlight>
                  <a:schemeClr val="lt1"/>
                </a:highlight>
              </a:rPr>
              <a:t>:</a:t>
            </a:r>
            <a:endParaRPr sz="1600">
              <a:solidFill>
                <a:srgbClr val="333333"/>
              </a:solidFill>
              <a:highlight>
                <a:schemeClr val="lt1"/>
              </a:highlight>
            </a:endParaRPr>
          </a:p>
          <a:p>
            <a:pPr marL="457200" lvl="0" indent="-330200" algn="l" rtl="0">
              <a:lnSpc>
                <a:spcPct val="128571"/>
              </a:lnSpc>
              <a:spcBef>
                <a:spcPts val="70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write(int)</a:t>
            </a:r>
            <a:r>
              <a:rPr lang="en" sz="1600">
                <a:solidFill>
                  <a:srgbClr val="333333"/>
                </a:solidFill>
              </a:rPr>
              <a:t>: escribe un caracter.</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write(char[])</a:t>
            </a:r>
            <a:r>
              <a:rPr lang="en" sz="1600">
                <a:solidFill>
                  <a:srgbClr val="333333"/>
                </a:solidFill>
              </a:rPr>
              <a:t>: escribe un arreglo de caracteres</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write(String)</a:t>
            </a:r>
            <a:r>
              <a:rPr lang="en" sz="1600">
                <a:solidFill>
                  <a:srgbClr val="333333"/>
                </a:solidFill>
              </a:rPr>
              <a:t>: escribe un string.</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close()</a:t>
            </a:r>
            <a:r>
              <a:rPr lang="en" sz="1600">
                <a:solidFill>
                  <a:srgbClr val="333333"/>
                </a:solidFill>
              </a:rPr>
              <a:t>: cierra el flujo de datos.</a:t>
            </a:r>
            <a:endParaRPr sz="1600" b="1">
              <a:solidFill>
                <a:srgbClr val="800000"/>
              </a:solidFill>
              <a:highlight>
                <a:schemeClr val="lt1"/>
              </a:highlight>
              <a:latin typeface="Courier New"/>
              <a:ea typeface="Courier New"/>
              <a:cs typeface="Courier New"/>
              <a:sym typeface="Courier New"/>
            </a:endParaRPr>
          </a:p>
        </p:txBody>
      </p:sp>
      <p:pic>
        <p:nvPicPr>
          <p:cNvPr id="1225" name="Google Shape;1225;p144"/>
          <p:cNvPicPr preferRelativeResize="0"/>
          <p:nvPr/>
        </p:nvPicPr>
        <p:blipFill>
          <a:blip r:embed="rId3">
            <a:alphaModFix/>
          </a:blip>
          <a:stretch>
            <a:fillRect/>
          </a:stretch>
        </p:blipFill>
        <p:spPr>
          <a:xfrm>
            <a:off x="6577488" y="562450"/>
            <a:ext cx="2428875" cy="1181100"/>
          </a:xfrm>
          <a:prstGeom prst="rect">
            <a:avLst/>
          </a:prstGeom>
          <a:noFill/>
          <a:ln>
            <a:noFill/>
          </a:ln>
        </p:spPr>
      </p:pic>
      <p:sp>
        <p:nvSpPr>
          <p:cNvPr id="1226" name="Google Shape;1226;p144"/>
          <p:cNvSpPr txBox="1"/>
          <p:nvPr/>
        </p:nvSpPr>
        <p:spPr>
          <a:xfrm>
            <a:off x="4161300" y="1684375"/>
            <a:ext cx="4982700" cy="3263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java.io.FileWriter;</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java.io.IOException;</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public class TextFileWritingExample1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public static void main(String[] args)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try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FileWriter writer = new FileWriter("MyFile.txt", true);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writer.write("Hello World");</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writer.write("\r\n");   // write new line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writer.write("Good Bye!");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writer.close();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 catch (IOException e)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e.printStackTrace();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228600" lvl="0" indent="-50800" algn="l" rtl="0">
              <a:lnSpc>
                <a:spcPct val="90000"/>
              </a:lnSpc>
              <a:spcBef>
                <a:spcPts val="1000"/>
              </a:spcBef>
              <a:spcAft>
                <a:spcPts val="0"/>
              </a:spcAft>
              <a:buNone/>
            </a:pPr>
            <a:endParaRPr sz="1200">
              <a:solidFill>
                <a:srgbClr val="000000"/>
              </a:solidFill>
              <a:latin typeface="Chivo"/>
              <a:ea typeface="Chivo"/>
              <a:cs typeface="Chivo"/>
              <a:sym typeface="Chiv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31"/>
        <p:cNvGrpSpPr/>
        <p:nvPr/>
      </p:nvGrpSpPr>
      <p:grpSpPr>
        <a:xfrm>
          <a:off x="0" y="0"/>
          <a:ext cx="0" cy="0"/>
          <a:chOff x="0" y="0"/>
          <a:chExt cx="0" cy="0"/>
        </a:xfrm>
      </p:grpSpPr>
      <p:sp>
        <p:nvSpPr>
          <p:cNvPr id="1232" name="Google Shape;1232;p145"/>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-BufferedWriter</a:t>
            </a:r>
            <a:endParaRPr/>
          </a:p>
        </p:txBody>
      </p:sp>
      <p:sp>
        <p:nvSpPr>
          <p:cNvPr id="1233" name="Google Shape;1233;p1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136</a:t>
            </a:fld>
            <a:endParaRPr/>
          </a:p>
        </p:txBody>
      </p:sp>
      <p:sp>
        <p:nvSpPr>
          <p:cNvPr id="1234" name="Google Shape;1234;p145"/>
          <p:cNvSpPr txBox="1"/>
          <p:nvPr/>
        </p:nvSpPr>
        <p:spPr>
          <a:xfrm>
            <a:off x="3688000" y="852625"/>
            <a:ext cx="5730000" cy="3845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java.io.BufferedWriter;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java.io.FileWriter;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java.io.IOException;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public class TextFileWritingExample2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public static void main(String[] args)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try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FileWriter writer = new FileWriter("MyFile.txt", true);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 bufferedWriter = new BufferedWriter(writer);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bufferedWriter.write("Hello World");</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bufferedWriter.newLine();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bufferedWriter.write("See You Again!");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bufferedWriter.close();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 catch (IOException e)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e.printStackTrace();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228600" lvl="0" indent="-50800" algn="l" rtl="0">
              <a:lnSpc>
                <a:spcPct val="90000"/>
              </a:lnSpc>
              <a:spcBef>
                <a:spcPts val="10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1200">
              <a:solidFill>
                <a:srgbClr val="333333"/>
              </a:solidFill>
              <a:highlight>
                <a:srgbClr val="FFFFFF"/>
              </a:highlight>
              <a:latin typeface="Consolas"/>
              <a:ea typeface="Consolas"/>
              <a:cs typeface="Consolas"/>
              <a:sym typeface="Consolas"/>
            </a:endParaRPr>
          </a:p>
        </p:txBody>
      </p:sp>
      <p:sp>
        <p:nvSpPr>
          <p:cNvPr id="1235" name="Google Shape;1235;p145"/>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a:t>
            </a:r>
            <a:endParaRPr sz="20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 int sz)</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0"/>
        <p:cNvGrpSpPr/>
        <p:nvPr/>
      </p:nvGrpSpPr>
      <p:grpSpPr>
        <a:xfrm>
          <a:off x="0" y="0"/>
          <a:ext cx="0" cy="0"/>
          <a:chOff x="0" y="0"/>
          <a:chExt cx="0" cy="0"/>
        </a:xfrm>
      </p:grpSpPr>
      <p:sp>
        <p:nvSpPr>
          <p:cNvPr id="1241" name="Google Shape;1241;p14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42" name="Google Shape;1242;p146"/>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Mecanismo de control de errores en tiempo de ejecución </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forma de hacer que la aplicación continúe la ejecución si se produce un error</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En JAVA cuando se detecta un error, se crea un objeto de una clase especial (clase Exception)</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incluye toda la información del problema, tal como el punto del programa donde se produjo, la causa del error, etc</a:t>
            </a:r>
            <a:endParaRPr>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43" name="Google Shape;1243;p1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48"/>
        <p:cNvGrpSpPr/>
        <p:nvPr/>
      </p:nvGrpSpPr>
      <p:grpSpPr>
        <a:xfrm>
          <a:off x="0" y="0"/>
          <a:ext cx="0" cy="0"/>
          <a:chOff x="0" y="0"/>
          <a:chExt cx="0" cy="0"/>
        </a:xfrm>
      </p:grpSpPr>
      <p:sp>
        <p:nvSpPr>
          <p:cNvPr id="1249" name="Google Shape;1249;p14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0" name="Google Shape;1250;p147"/>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Luego, "dispara" o "lanza" dicho objeto (throw en inglés), con la esperanza de que alguien lo atrape y decida como recuperarse del error. </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Si nadie lo atrapa, el programa termina, y en la consola de ejecución aparecerá toda la información contenida en el objeto que representaba el error.</a:t>
            </a: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51" name="Google Shape;1251;p1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56"/>
        <p:cNvGrpSpPr/>
        <p:nvPr/>
      </p:nvGrpSpPr>
      <p:grpSpPr>
        <a:xfrm>
          <a:off x="0" y="0"/>
          <a:ext cx="0" cy="0"/>
          <a:chOff x="0" y="0"/>
          <a:chExt cx="0" cy="0"/>
        </a:xfrm>
      </p:grpSpPr>
      <p:sp>
        <p:nvSpPr>
          <p:cNvPr id="1257" name="Google Shape;1257;p14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8" name="Google Shape;1258;p1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139</a:t>
            </a:fld>
            <a:endParaRPr/>
          </a:p>
        </p:txBody>
      </p:sp>
      <p:pic>
        <p:nvPicPr>
          <p:cNvPr id="1259" name="Google Shape;1259;p148"/>
          <p:cNvPicPr preferRelativeResize="0"/>
          <p:nvPr/>
        </p:nvPicPr>
        <p:blipFill>
          <a:blip r:embed="rId3">
            <a:alphaModFix/>
          </a:blip>
          <a:stretch>
            <a:fillRect/>
          </a:stretch>
        </p:blipFill>
        <p:spPr>
          <a:xfrm>
            <a:off x="2144075" y="1369225"/>
            <a:ext cx="4748926" cy="332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53" name="Google Shape;253;p27"/>
          <p:cNvSpPr txBox="1">
            <a:spLocks noGrp="1"/>
          </p:cNvSpPr>
          <p:nvPr>
            <p:ph type="body" idx="1"/>
          </p:nvPr>
        </p:nvSpPr>
        <p:spPr>
          <a:xfrm>
            <a:off x="204275" y="2090400"/>
            <a:ext cx="5181600" cy="276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package test;</a:t>
            </a:r>
            <a:endParaRPr sz="1800">
              <a:solidFill>
                <a:srgbClr val="000000"/>
              </a:solidFill>
            </a:endParaRPr>
          </a:p>
          <a:p>
            <a:pPr marL="0" lvl="0" indent="0" algn="l" rtl="0">
              <a:spcBef>
                <a:spcPts val="600"/>
              </a:spcBef>
              <a:spcAft>
                <a:spcPts val="0"/>
              </a:spcAft>
              <a:buNone/>
            </a:pPr>
            <a:r>
              <a:rPr lang="en" sz="1800">
                <a:solidFill>
                  <a:srgbClr val="000000"/>
                </a:solidFill>
              </a:rPr>
              <a:t>public class HolaMundo {</a:t>
            </a:r>
            <a:endParaRPr sz="1800">
              <a:solidFill>
                <a:srgbClr val="000000"/>
              </a:solidFill>
            </a:endParaRPr>
          </a:p>
          <a:p>
            <a:pPr marL="457200" lvl="0" indent="0" algn="l" rtl="0">
              <a:spcBef>
                <a:spcPts val="600"/>
              </a:spcBef>
              <a:spcAft>
                <a:spcPts val="0"/>
              </a:spcAft>
              <a:buNone/>
            </a:pPr>
            <a:r>
              <a:rPr lang="en" sz="1800">
                <a:solidFill>
                  <a:srgbClr val="000000"/>
                </a:solidFill>
              </a:rPr>
              <a:t>public static void main(String[] args) {</a:t>
            </a:r>
            <a:endParaRPr sz="1800">
              <a:solidFill>
                <a:srgbClr val="000000"/>
              </a:solidFill>
            </a:endParaRPr>
          </a:p>
          <a:p>
            <a:pPr marL="914400" lvl="0" indent="0" algn="l" rtl="0">
              <a:spcBef>
                <a:spcPts val="600"/>
              </a:spcBef>
              <a:spcAft>
                <a:spcPts val="0"/>
              </a:spcAft>
              <a:buNone/>
            </a:pPr>
            <a:r>
              <a:rPr lang="en" sz="1800">
                <a:solidFill>
                  <a:srgbClr val="000000"/>
                </a:solidFill>
              </a:rPr>
              <a:t>System.out.println("Hola mundo!");</a:t>
            </a:r>
            <a:endParaRPr sz="1800">
              <a:solidFill>
                <a:srgbClr val="000000"/>
              </a:solidFill>
            </a:endParaRPr>
          </a:p>
          <a:p>
            <a:pPr marL="457200" lvl="0" indent="0" algn="l" rtl="0">
              <a:spcBef>
                <a:spcPts val="600"/>
              </a:spcBef>
              <a:spcAft>
                <a:spcPts val="0"/>
              </a:spcAft>
              <a:buNone/>
            </a:pPr>
            <a:r>
              <a:rPr lang="en" sz="1800">
                <a:solidFill>
                  <a:srgbClr val="000000"/>
                </a:solidFill>
              </a:rPr>
              <a:t>}</a:t>
            </a:r>
            <a:endParaRPr sz="1800">
              <a:solidFill>
                <a:srgbClr val="000000"/>
              </a:solidFill>
            </a:endParaRPr>
          </a:p>
          <a:p>
            <a:pPr marL="0" lvl="0" indent="0" algn="l" rtl="0">
              <a:spcBef>
                <a:spcPts val="600"/>
              </a:spcBef>
              <a:spcAft>
                <a:spcPts val="0"/>
              </a:spcAft>
              <a:buNone/>
            </a:pPr>
            <a:r>
              <a:rPr lang="en" sz="1800">
                <a:solidFill>
                  <a:srgbClr val="000000"/>
                </a:solidFill>
              </a:rPr>
              <a:t>}</a:t>
            </a:r>
            <a:endParaRPr sz="1800">
              <a:solidFill>
                <a:srgbClr val="000000"/>
              </a:solidFill>
            </a:endParaRPr>
          </a:p>
          <a:p>
            <a:pPr marL="914400" lvl="0" indent="0" algn="l" rtl="0">
              <a:spcBef>
                <a:spcPts val="600"/>
              </a:spcBef>
              <a:spcAft>
                <a:spcPts val="0"/>
              </a:spcAft>
              <a:buClr>
                <a:schemeClr val="dk1"/>
              </a:buClr>
              <a:buSzPts val="1100"/>
              <a:buFont typeface="Arial"/>
              <a:buNone/>
            </a:pPr>
            <a:endParaRPr sz="1800">
              <a:solidFill>
                <a:srgbClr val="000000"/>
              </a:solidFill>
            </a:endParaRPr>
          </a:p>
          <a:p>
            <a:pPr marL="9144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54" name="Google Shape;254;p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55" name="Google Shape;255;p27"/>
          <p:cNvSpPr txBox="1"/>
          <p:nvPr/>
        </p:nvSpPr>
        <p:spPr>
          <a:xfrm>
            <a:off x="5063375" y="1494000"/>
            <a:ext cx="3919200" cy="3144300"/>
          </a:xfrm>
          <a:prstGeom prst="rect">
            <a:avLst/>
          </a:prstGeom>
          <a:noFill/>
          <a:ln>
            <a:noFill/>
          </a:ln>
        </p:spPr>
        <p:txBody>
          <a:bodyPr spcFirstLastPara="1" wrap="square" lIns="91425" tIns="91425" rIns="91425" bIns="91425" anchor="t" anchorCtr="0">
            <a:noAutofit/>
          </a:bodyPr>
          <a:lstStyle/>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nombre del archivo y de la clase deben coincidir.</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Todo programa tiene al menos un método que es el método </a:t>
            </a:r>
            <a:r>
              <a:rPr lang="en" sz="2100" b="1">
                <a:solidFill>
                  <a:schemeClr val="dk1"/>
                </a:solidFill>
                <a:latin typeface="Calibri"/>
                <a:ea typeface="Calibri"/>
                <a:cs typeface="Calibri"/>
                <a:sym typeface="Calibri"/>
              </a:rPr>
              <a:t>main.</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método </a:t>
            </a:r>
            <a:r>
              <a:rPr lang="en" sz="2100" b="1">
                <a:solidFill>
                  <a:schemeClr val="dk1"/>
                </a:solidFill>
                <a:latin typeface="Calibri"/>
                <a:ea typeface="Calibri"/>
                <a:cs typeface="Calibri"/>
                <a:sym typeface="Calibri"/>
              </a:rPr>
              <a:t>main </a:t>
            </a:r>
            <a:r>
              <a:rPr lang="en" sz="2100">
                <a:solidFill>
                  <a:schemeClr val="dk1"/>
                </a:solidFill>
                <a:latin typeface="Calibri"/>
                <a:ea typeface="Calibri"/>
                <a:cs typeface="Calibri"/>
                <a:sym typeface="Calibri"/>
              </a:rPr>
              <a:t>es invocado cuando se ejecuta el programa.</a:t>
            </a:r>
            <a:endParaRPr>
              <a:latin typeface="Chivo"/>
              <a:ea typeface="Chivo"/>
              <a:cs typeface="Chivo"/>
              <a:sym typeface="Chiv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63"/>
        <p:cNvGrpSpPr/>
        <p:nvPr/>
      </p:nvGrpSpPr>
      <p:grpSpPr>
        <a:xfrm>
          <a:off x="0" y="0"/>
          <a:ext cx="0" cy="0"/>
          <a:chOff x="0" y="0"/>
          <a:chExt cx="0" cy="0"/>
        </a:xfrm>
      </p:grpSpPr>
      <p:sp>
        <p:nvSpPr>
          <p:cNvPr id="1264" name="Google Shape;1264;p149"/>
          <p:cNvSpPr txBox="1">
            <a:spLocks noGrp="1"/>
          </p:cNvSpPr>
          <p:nvPr>
            <p:ph type="title" idx="4294967295"/>
          </p:nvPr>
        </p:nvSpPr>
        <p:spPr>
          <a:xfrm>
            <a:off x="133545" y="607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excepciones</a:t>
            </a:r>
            <a:endParaRPr/>
          </a:p>
        </p:txBody>
      </p:sp>
      <p:sp>
        <p:nvSpPr>
          <p:cNvPr id="1265" name="Google Shape;1265;p149"/>
          <p:cNvSpPr txBox="1">
            <a:spLocks noGrp="1"/>
          </p:cNvSpPr>
          <p:nvPr>
            <p:ph type="body" idx="4294967295"/>
          </p:nvPr>
        </p:nvSpPr>
        <p:spPr>
          <a:xfrm>
            <a:off x="543100" y="1624950"/>
            <a:ext cx="8146200" cy="2910300"/>
          </a:xfrm>
          <a:prstGeom prst="rect">
            <a:avLst/>
          </a:prstGeom>
        </p:spPr>
        <p:txBody>
          <a:bodyPr spcFirstLastPara="1" wrap="square" lIns="0" tIns="0" rIns="0" bIns="0" anchor="t" anchorCtr="0">
            <a:noAutofit/>
          </a:bodyPr>
          <a:lstStyle/>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Error: </a:t>
            </a:r>
            <a:r>
              <a:rPr lang="en" sz="1800">
                <a:solidFill>
                  <a:srgbClr val="111111"/>
                </a:solidFill>
              </a:rPr>
              <a:t>Se refiere a errores graves en la máquina virtual de Java, como por ejemplo fallos al enlazar con alguna librería. </a:t>
            </a:r>
            <a:endParaRPr sz="1800">
              <a:solidFill>
                <a:srgbClr val="111111"/>
              </a:solidFill>
            </a:endParaRPr>
          </a:p>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Exception: </a:t>
            </a:r>
            <a:r>
              <a:rPr lang="en" sz="1800">
                <a:solidFill>
                  <a:srgbClr val="111111"/>
                </a:solidFill>
              </a:rPr>
              <a:t>Representa errores que no son críticos y por lo tanto pueden ser tratados y continuar la ejecución de la aplicación.</a:t>
            </a:r>
            <a:endParaRPr sz="1800">
              <a:solidFill>
                <a:srgbClr val="111111"/>
              </a:solidFill>
            </a:endParaRPr>
          </a:p>
          <a:p>
            <a:pPr marL="914400" lvl="1" indent="-342900" algn="just" rtl="0">
              <a:lnSpc>
                <a:spcPct val="166730"/>
              </a:lnSpc>
              <a:spcBef>
                <a:spcPts val="0"/>
              </a:spcBef>
              <a:spcAft>
                <a:spcPts val="0"/>
              </a:spcAft>
              <a:buClr>
                <a:srgbClr val="111111"/>
              </a:buClr>
              <a:buSzPts val="1800"/>
              <a:buChar char="▰"/>
            </a:pPr>
            <a:r>
              <a:rPr lang="en" sz="1800">
                <a:solidFill>
                  <a:srgbClr val="111111"/>
                </a:solidFill>
                <a:highlight>
                  <a:srgbClr val="F1F1F1"/>
                </a:highlight>
              </a:rPr>
              <a:t>RuntimeException - los errores que comúnmente se pueden producir dentro de cualquier fragmento de código,</a:t>
            </a:r>
            <a:endParaRPr sz="1800">
              <a:solidFill>
                <a:srgbClr val="111111"/>
              </a:solidFill>
            </a:endParaRPr>
          </a:p>
          <a:p>
            <a:pPr marL="0" lvl="0" indent="0" algn="l" rtl="0">
              <a:lnSpc>
                <a:spcPct val="115000"/>
              </a:lnSpc>
              <a:spcBef>
                <a:spcPts val="2000"/>
              </a:spcBef>
              <a:spcAft>
                <a:spcPts val="0"/>
              </a:spcAft>
              <a:buClr>
                <a:schemeClr val="dk1"/>
              </a:buClr>
              <a:buSzPts val="1100"/>
              <a:buFont typeface="Arial"/>
              <a:buNone/>
            </a:pPr>
            <a:endParaRPr sz="1300">
              <a:solidFill>
                <a:srgbClr val="111111"/>
              </a:solidFill>
              <a:latin typeface="Ubuntu"/>
              <a:ea typeface="Ubuntu"/>
              <a:cs typeface="Ubuntu"/>
              <a:sym typeface="Ubuntu"/>
            </a:endParaRPr>
          </a:p>
          <a:p>
            <a:pPr marL="0" lvl="0" indent="0" algn="l" rtl="0">
              <a:spcBef>
                <a:spcPts val="600"/>
              </a:spcBef>
              <a:spcAft>
                <a:spcPts val="0"/>
              </a:spcAft>
              <a:buNone/>
            </a:pPr>
            <a:endParaRPr/>
          </a:p>
        </p:txBody>
      </p:sp>
      <p:sp>
        <p:nvSpPr>
          <p:cNvPr id="1266" name="Google Shape;1266;p1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0"/>
        <p:cNvGrpSpPr/>
        <p:nvPr/>
      </p:nvGrpSpPr>
      <p:grpSpPr>
        <a:xfrm>
          <a:off x="0" y="0"/>
          <a:ext cx="0" cy="0"/>
          <a:chOff x="0" y="0"/>
          <a:chExt cx="0" cy="0"/>
        </a:xfrm>
      </p:grpSpPr>
      <p:sp>
        <p:nvSpPr>
          <p:cNvPr id="1271" name="Google Shape;1271;p150"/>
          <p:cNvSpPr txBox="1">
            <a:spLocks noGrp="1"/>
          </p:cNvSpPr>
          <p:nvPr>
            <p:ph type="title" idx="4294967295"/>
          </p:nvPr>
        </p:nvSpPr>
        <p:spPr>
          <a:xfrm>
            <a:off x="279270" y="228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pic>
        <p:nvPicPr>
          <p:cNvPr id="1272" name="Google Shape;1272;p150"/>
          <p:cNvPicPr preferRelativeResize="0"/>
          <p:nvPr/>
        </p:nvPicPr>
        <p:blipFill>
          <a:blip r:embed="rId3">
            <a:alphaModFix/>
          </a:blip>
          <a:stretch>
            <a:fillRect/>
          </a:stretch>
        </p:blipFill>
        <p:spPr>
          <a:xfrm>
            <a:off x="2190750" y="1400725"/>
            <a:ext cx="4762500" cy="3200400"/>
          </a:xfrm>
          <a:prstGeom prst="rect">
            <a:avLst/>
          </a:prstGeom>
          <a:noFill/>
          <a:ln>
            <a:noFill/>
          </a:ln>
        </p:spPr>
      </p:pic>
      <p:sp>
        <p:nvSpPr>
          <p:cNvPr id="1273" name="Google Shape;1273;p1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77"/>
        <p:cNvGrpSpPr/>
        <p:nvPr/>
      </p:nvGrpSpPr>
      <p:grpSpPr>
        <a:xfrm>
          <a:off x="0" y="0"/>
          <a:ext cx="0" cy="0"/>
          <a:chOff x="0" y="0"/>
          <a:chExt cx="0" cy="0"/>
        </a:xfrm>
      </p:grpSpPr>
      <p:sp>
        <p:nvSpPr>
          <p:cNvPr id="1278" name="Google Shape;1278;p151"/>
          <p:cNvSpPr txBox="1">
            <a:spLocks noGrp="1"/>
          </p:cNvSpPr>
          <p:nvPr>
            <p:ph type="title" idx="4294967295"/>
          </p:nvPr>
        </p:nvSpPr>
        <p:spPr>
          <a:xfrm>
            <a:off x="380170" y="1884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sp>
        <p:nvSpPr>
          <p:cNvPr id="1279" name="Google Shape;1279;p151"/>
          <p:cNvSpPr txBox="1">
            <a:spLocks noGrp="1"/>
          </p:cNvSpPr>
          <p:nvPr>
            <p:ph type="body" idx="4294967295"/>
          </p:nvPr>
        </p:nvSpPr>
        <p:spPr>
          <a:xfrm>
            <a:off x="507876" y="1620550"/>
            <a:ext cx="83445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Checked</a:t>
            </a:r>
            <a:r>
              <a:rPr lang="en"/>
              <a:t>: Se revisan en tiempo de compilación. </a:t>
            </a:r>
            <a:endParaRPr/>
          </a:p>
          <a:p>
            <a:pPr marL="914400" lvl="1" indent="-381000" algn="l" rtl="0">
              <a:spcBef>
                <a:spcPts val="0"/>
              </a:spcBef>
              <a:spcAft>
                <a:spcPts val="0"/>
              </a:spcAft>
              <a:buSzPts val="2400"/>
              <a:buChar char="▰"/>
            </a:pPr>
            <a:r>
              <a:rPr lang="en"/>
              <a:t>Todas las que heredan de Exception menos RuntimeException </a:t>
            </a:r>
            <a:endParaRPr/>
          </a:p>
          <a:p>
            <a:pPr marL="457200" lvl="0" indent="-381000" algn="l" rtl="0">
              <a:spcBef>
                <a:spcPts val="0"/>
              </a:spcBef>
              <a:spcAft>
                <a:spcPts val="0"/>
              </a:spcAft>
              <a:buSzPts val="2400"/>
              <a:buChar char="▰"/>
            </a:pPr>
            <a:r>
              <a:rPr lang="en" b="1"/>
              <a:t>Unchecked</a:t>
            </a:r>
            <a:r>
              <a:rPr lang="en"/>
              <a:t>: No se revisan en tiempo de compilación sino en tiempo de ejecución.  </a:t>
            </a:r>
            <a:endParaRPr/>
          </a:p>
          <a:p>
            <a:pPr marL="914400" lvl="1" indent="-381000" algn="l" rtl="0">
              <a:spcBef>
                <a:spcPts val="0"/>
              </a:spcBef>
              <a:spcAft>
                <a:spcPts val="0"/>
              </a:spcAft>
              <a:buSzPts val="2400"/>
              <a:buChar char="▰"/>
            </a:pPr>
            <a:r>
              <a:rPr lang="en"/>
              <a:t>Clases que heredan de RuntimeException: ArithmeticException, NullPointerException, ArrayIndexOutOfBoundsException,etc</a:t>
            </a:r>
            <a:endParaRPr/>
          </a:p>
        </p:txBody>
      </p:sp>
      <p:sp>
        <p:nvSpPr>
          <p:cNvPr id="1280" name="Google Shape;1280;p15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84"/>
        <p:cNvGrpSpPr/>
        <p:nvPr/>
      </p:nvGrpSpPr>
      <p:grpSpPr>
        <a:xfrm>
          <a:off x="0" y="0"/>
          <a:ext cx="0" cy="0"/>
          <a:chOff x="0" y="0"/>
          <a:chExt cx="0" cy="0"/>
        </a:xfrm>
      </p:grpSpPr>
      <p:sp>
        <p:nvSpPr>
          <p:cNvPr id="1285" name="Google Shape;1285;p152"/>
          <p:cNvSpPr txBox="1">
            <a:spLocks noGrp="1"/>
          </p:cNvSpPr>
          <p:nvPr>
            <p:ph type="title" idx="4294967295"/>
          </p:nvPr>
        </p:nvSpPr>
        <p:spPr>
          <a:xfrm>
            <a:off x="388970" y="2113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Checked Exceptions</a:t>
            </a:r>
            <a:endParaRPr/>
          </a:p>
        </p:txBody>
      </p:sp>
      <p:pic>
        <p:nvPicPr>
          <p:cNvPr id="1286" name="Google Shape;1286;p152"/>
          <p:cNvPicPr preferRelativeResize="0"/>
          <p:nvPr/>
        </p:nvPicPr>
        <p:blipFill>
          <a:blip r:embed="rId3">
            <a:alphaModFix/>
          </a:blip>
          <a:stretch>
            <a:fillRect/>
          </a:stretch>
        </p:blipFill>
        <p:spPr>
          <a:xfrm>
            <a:off x="672125" y="1447838"/>
            <a:ext cx="4305300" cy="1285875"/>
          </a:xfrm>
          <a:prstGeom prst="rect">
            <a:avLst/>
          </a:prstGeom>
          <a:noFill/>
          <a:ln>
            <a:noFill/>
          </a:ln>
        </p:spPr>
      </p:pic>
      <p:pic>
        <p:nvPicPr>
          <p:cNvPr id="1287" name="Google Shape;1287;p152"/>
          <p:cNvPicPr preferRelativeResize="0"/>
          <p:nvPr/>
        </p:nvPicPr>
        <p:blipFill>
          <a:blip r:embed="rId4">
            <a:alphaModFix/>
          </a:blip>
          <a:stretch>
            <a:fillRect/>
          </a:stretch>
        </p:blipFill>
        <p:spPr>
          <a:xfrm>
            <a:off x="4154725" y="2853425"/>
            <a:ext cx="4171950" cy="1733550"/>
          </a:xfrm>
          <a:prstGeom prst="rect">
            <a:avLst/>
          </a:prstGeom>
          <a:noFill/>
          <a:ln>
            <a:noFill/>
          </a:ln>
        </p:spPr>
      </p:pic>
      <p:sp>
        <p:nvSpPr>
          <p:cNvPr id="1288" name="Google Shape;1288;p1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292"/>
        <p:cNvGrpSpPr/>
        <p:nvPr/>
      </p:nvGrpSpPr>
      <p:grpSpPr>
        <a:xfrm>
          <a:off x="0" y="0"/>
          <a:ext cx="0" cy="0"/>
          <a:chOff x="0" y="0"/>
          <a:chExt cx="0" cy="0"/>
        </a:xfrm>
      </p:grpSpPr>
      <p:sp>
        <p:nvSpPr>
          <p:cNvPr id="1293" name="Google Shape;1293;p153"/>
          <p:cNvSpPr txBox="1">
            <a:spLocks noGrp="1"/>
          </p:cNvSpPr>
          <p:nvPr>
            <p:ph type="title" idx="4294967295"/>
          </p:nvPr>
        </p:nvSpPr>
        <p:spPr>
          <a:xfrm>
            <a:off x="19987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Exceptions</a:t>
            </a:r>
            <a:endParaRPr/>
          </a:p>
        </p:txBody>
      </p:sp>
      <p:pic>
        <p:nvPicPr>
          <p:cNvPr id="1294" name="Google Shape;1294;p153"/>
          <p:cNvPicPr preferRelativeResize="0"/>
          <p:nvPr/>
        </p:nvPicPr>
        <p:blipFill>
          <a:blip r:embed="rId3">
            <a:alphaModFix/>
          </a:blip>
          <a:stretch>
            <a:fillRect/>
          </a:stretch>
        </p:blipFill>
        <p:spPr>
          <a:xfrm>
            <a:off x="628650" y="1419638"/>
            <a:ext cx="4400550" cy="2009775"/>
          </a:xfrm>
          <a:prstGeom prst="rect">
            <a:avLst/>
          </a:prstGeom>
          <a:noFill/>
          <a:ln>
            <a:noFill/>
          </a:ln>
        </p:spPr>
      </p:pic>
      <p:pic>
        <p:nvPicPr>
          <p:cNvPr id="1295" name="Google Shape;1295;p153"/>
          <p:cNvPicPr preferRelativeResize="0"/>
          <p:nvPr/>
        </p:nvPicPr>
        <p:blipFill>
          <a:blip r:embed="rId4">
            <a:alphaModFix/>
          </a:blip>
          <a:stretch>
            <a:fillRect/>
          </a:stretch>
        </p:blipFill>
        <p:spPr>
          <a:xfrm>
            <a:off x="4140438" y="3280075"/>
            <a:ext cx="4505325" cy="1352550"/>
          </a:xfrm>
          <a:prstGeom prst="rect">
            <a:avLst/>
          </a:prstGeom>
          <a:noFill/>
          <a:ln>
            <a:noFill/>
          </a:ln>
        </p:spPr>
      </p:pic>
      <p:sp>
        <p:nvSpPr>
          <p:cNvPr id="1296" name="Google Shape;1296;p1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0"/>
        <p:cNvGrpSpPr/>
        <p:nvPr/>
      </p:nvGrpSpPr>
      <p:grpSpPr>
        <a:xfrm>
          <a:off x="0" y="0"/>
          <a:ext cx="0" cy="0"/>
          <a:chOff x="0" y="0"/>
          <a:chExt cx="0" cy="0"/>
        </a:xfrm>
      </p:grpSpPr>
      <p:sp>
        <p:nvSpPr>
          <p:cNvPr id="1301" name="Google Shape;1301;p154"/>
          <p:cNvSpPr txBox="1">
            <a:spLocks noGrp="1"/>
          </p:cNvSpPr>
          <p:nvPr>
            <p:ph type="title" idx="4294967295"/>
          </p:nvPr>
        </p:nvSpPr>
        <p:spPr>
          <a:xfrm>
            <a:off x="287495" y="2455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Unchecked Exceptions</a:t>
            </a:r>
            <a:endParaRPr/>
          </a:p>
          <a:p>
            <a:pPr marL="0" lvl="0" indent="0" algn="l" rtl="0">
              <a:spcBef>
                <a:spcPts val="0"/>
              </a:spcBef>
              <a:spcAft>
                <a:spcPts val="0"/>
              </a:spcAft>
              <a:buNone/>
            </a:pPr>
            <a:endParaRPr/>
          </a:p>
        </p:txBody>
      </p:sp>
      <p:pic>
        <p:nvPicPr>
          <p:cNvPr id="1302" name="Google Shape;1302;p154"/>
          <p:cNvPicPr preferRelativeResize="0"/>
          <p:nvPr/>
        </p:nvPicPr>
        <p:blipFill>
          <a:blip r:embed="rId3">
            <a:alphaModFix/>
          </a:blip>
          <a:stretch>
            <a:fillRect/>
          </a:stretch>
        </p:blipFill>
        <p:spPr>
          <a:xfrm>
            <a:off x="1154901" y="2011525"/>
            <a:ext cx="3851175" cy="1379225"/>
          </a:xfrm>
          <a:prstGeom prst="rect">
            <a:avLst/>
          </a:prstGeom>
          <a:noFill/>
          <a:ln>
            <a:noFill/>
          </a:ln>
        </p:spPr>
      </p:pic>
      <p:sp>
        <p:nvSpPr>
          <p:cNvPr id="1303" name="Google Shape;1303;p1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07"/>
        <p:cNvGrpSpPr/>
        <p:nvPr/>
      </p:nvGrpSpPr>
      <p:grpSpPr>
        <a:xfrm>
          <a:off x="0" y="0"/>
          <a:ext cx="0" cy="0"/>
          <a:chOff x="0" y="0"/>
          <a:chExt cx="0" cy="0"/>
        </a:xfrm>
      </p:grpSpPr>
      <p:sp>
        <p:nvSpPr>
          <p:cNvPr id="1308" name="Google Shape;1308;p155"/>
          <p:cNvSpPr txBox="1">
            <a:spLocks noGrp="1"/>
          </p:cNvSpPr>
          <p:nvPr>
            <p:ph type="title" idx="4294967295"/>
          </p:nvPr>
        </p:nvSpPr>
        <p:spPr>
          <a:xfrm>
            <a:off x="18202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Manejo de excepciones</a:t>
            </a:r>
            <a:endParaRPr/>
          </a:p>
        </p:txBody>
      </p:sp>
      <p:sp>
        <p:nvSpPr>
          <p:cNvPr id="1309" name="Google Shape;1309;p155"/>
          <p:cNvSpPr txBox="1">
            <a:spLocks noGrp="1"/>
          </p:cNvSpPr>
          <p:nvPr>
            <p:ph type="body" idx="4294967295"/>
          </p:nvPr>
        </p:nvSpPr>
        <p:spPr>
          <a:xfrm>
            <a:off x="507876" y="1620550"/>
            <a:ext cx="7899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Anunciar que puede producirse una excepción</a:t>
            </a:r>
            <a:endParaRPr/>
          </a:p>
          <a:p>
            <a:pPr marL="457200" lvl="0" indent="-381000" algn="l" rtl="0">
              <a:spcBef>
                <a:spcPts val="0"/>
              </a:spcBef>
              <a:spcAft>
                <a:spcPts val="0"/>
              </a:spcAft>
              <a:buSzPts val="2400"/>
              <a:buChar char="▰"/>
            </a:pPr>
            <a:r>
              <a:rPr lang="en"/>
              <a:t>La instrucción try-catch</a:t>
            </a:r>
            <a:endParaRPr/>
          </a:p>
          <a:p>
            <a:pPr marL="457200" lvl="0" indent="-381000" algn="l" rtl="0">
              <a:spcBef>
                <a:spcPts val="0"/>
              </a:spcBef>
              <a:spcAft>
                <a:spcPts val="0"/>
              </a:spcAft>
              <a:buSzPts val="2400"/>
              <a:buChar char="▰"/>
            </a:pPr>
            <a:r>
              <a:rPr lang="en"/>
              <a:t>La Construcción de un Objeto Exception y la Instrucción throw</a:t>
            </a:r>
            <a:endParaRPr/>
          </a:p>
          <a:p>
            <a:pPr marL="0" lvl="0" indent="0" algn="l" rtl="0">
              <a:spcBef>
                <a:spcPts val="600"/>
              </a:spcBef>
              <a:spcAft>
                <a:spcPts val="0"/>
              </a:spcAft>
              <a:buNone/>
            </a:pPr>
            <a:endParaRPr/>
          </a:p>
        </p:txBody>
      </p:sp>
      <p:sp>
        <p:nvSpPr>
          <p:cNvPr id="1310" name="Google Shape;1310;p15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14"/>
        <p:cNvGrpSpPr/>
        <p:nvPr/>
      </p:nvGrpSpPr>
      <p:grpSpPr>
        <a:xfrm>
          <a:off x="0" y="0"/>
          <a:ext cx="0" cy="0"/>
          <a:chOff x="0" y="0"/>
          <a:chExt cx="0" cy="0"/>
        </a:xfrm>
      </p:grpSpPr>
      <p:sp>
        <p:nvSpPr>
          <p:cNvPr id="1315" name="Google Shape;1315;p156"/>
          <p:cNvSpPr txBox="1">
            <a:spLocks noGrp="1"/>
          </p:cNvSpPr>
          <p:nvPr>
            <p:ph type="title" idx="4294967295"/>
          </p:nvPr>
        </p:nvSpPr>
        <p:spPr>
          <a:xfrm>
            <a:off x="204270" y="34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Anunciar que una excepción se produce</a:t>
            </a:r>
            <a:endParaRPr/>
          </a:p>
        </p:txBody>
      </p:sp>
      <p:sp>
        <p:nvSpPr>
          <p:cNvPr id="1316" name="Google Shape;1316;p156"/>
          <p:cNvSpPr txBox="1">
            <a:spLocks noGrp="1"/>
          </p:cNvSpPr>
          <p:nvPr>
            <p:ph type="body" idx="4294967295"/>
          </p:nvPr>
        </p:nvSpPr>
        <p:spPr>
          <a:xfrm>
            <a:off x="507876" y="1620550"/>
            <a:ext cx="7918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Cuando un método desea disparar una excepción, se debe indicar como parte de la signatura del método usando la clausula </a:t>
            </a:r>
            <a:r>
              <a:rPr lang="en" sz="2200" b="1"/>
              <a:t>throws</a:t>
            </a:r>
            <a:endParaRPr sz="2200" b="1"/>
          </a:p>
          <a:p>
            <a:pPr marL="0" lvl="0" indent="0" algn="l" rtl="0">
              <a:spcBef>
                <a:spcPts val="600"/>
              </a:spcBef>
              <a:spcAft>
                <a:spcPts val="0"/>
              </a:spcAft>
              <a:buNone/>
            </a:pPr>
            <a:endParaRPr/>
          </a:p>
          <a:p>
            <a:pPr marL="152400" marR="152400" lvl="0" indent="0" algn="l" rtl="0">
              <a:lnSpc>
                <a:spcPct val="115000"/>
              </a:lnSpc>
              <a:spcBef>
                <a:spcPts val="0"/>
              </a:spcBef>
              <a:spcAft>
                <a:spcPts val="0"/>
              </a:spcAft>
              <a:buClr>
                <a:schemeClr val="dk1"/>
              </a:buClr>
              <a:buSzPts val="1100"/>
              <a:buFont typeface="Arial"/>
              <a:buNone/>
            </a:pPr>
            <a:r>
              <a:rPr lang="en" sz="1000">
                <a:solidFill>
                  <a:srgbClr val="8959A8"/>
                </a:solidFill>
                <a:highlight>
                  <a:srgbClr val="F7F7F7"/>
                </a:highlight>
                <a:latin typeface="Consolas"/>
                <a:ea typeface="Consolas"/>
                <a:cs typeface="Consolas"/>
                <a:sym typeface="Consolas"/>
              </a:rPr>
              <a:t>public</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void</a:t>
            </a:r>
            <a:r>
              <a:rPr lang="en" sz="1000">
                <a:solidFill>
                  <a:srgbClr val="4271AE"/>
                </a:solidFill>
                <a:highlight>
                  <a:srgbClr val="F7F7F7"/>
                </a:highlight>
                <a:latin typeface="Consolas"/>
                <a:ea typeface="Consolas"/>
                <a:cs typeface="Consolas"/>
                <a:sym typeface="Consolas"/>
              </a:rPr>
              <a:t> </a:t>
            </a:r>
            <a:r>
              <a:rPr lang="en" sz="1000">
                <a:solidFill>
                  <a:srgbClr val="8E908C"/>
                </a:solidFill>
                <a:highlight>
                  <a:srgbClr val="F7F7F7"/>
                </a:highlight>
                <a:latin typeface="Consolas"/>
                <a:ea typeface="Consolas"/>
                <a:cs typeface="Consolas"/>
                <a:sym typeface="Consolas"/>
              </a:rPr>
              <a:t>afiliarSocio</a:t>
            </a:r>
            <a:r>
              <a:rPr lang="en" sz="1000">
                <a:solidFill>
                  <a:srgbClr val="F5871F"/>
                </a:solidFill>
                <a:highlight>
                  <a:srgbClr val="F7F7F7"/>
                </a:highlight>
                <a:latin typeface="Consolas"/>
                <a:ea typeface="Consolas"/>
                <a:cs typeface="Consolas"/>
                <a:sym typeface="Consolas"/>
              </a:rPr>
              <a:t>( String pCedula, String pNombre, Tipo pTipo )</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throws</a:t>
            </a:r>
            <a:r>
              <a:rPr lang="en" sz="1000">
                <a:solidFill>
                  <a:srgbClr val="4271AE"/>
                </a:solidFill>
                <a:highlight>
                  <a:srgbClr val="F7F7F7"/>
                </a:highlight>
                <a:latin typeface="Consolas"/>
                <a:ea typeface="Consolas"/>
                <a:cs typeface="Consolas"/>
                <a:sym typeface="Consolas"/>
              </a:rPr>
              <a:t> Exception</a:t>
            </a:r>
            <a:br>
              <a:rPr lang="en" sz="1000">
                <a:solidFill>
                  <a:srgbClr val="4271AE"/>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  ...</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endParaRPr sz="1000">
              <a:solidFill>
                <a:srgbClr val="333333"/>
              </a:solidFill>
              <a:highlight>
                <a:srgbClr val="F7F7F7"/>
              </a:highlight>
              <a:latin typeface="Consolas"/>
              <a:ea typeface="Consolas"/>
              <a:cs typeface="Consolas"/>
              <a:sym typeface="Consolas"/>
            </a:endParaRPr>
          </a:p>
          <a:p>
            <a:pPr marL="0" lvl="0" indent="0" algn="l" rtl="0">
              <a:spcBef>
                <a:spcPts val="1500"/>
              </a:spcBef>
              <a:spcAft>
                <a:spcPts val="0"/>
              </a:spcAft>
              <a:buNone/>
            </a:pPr>
            <a:endParaRPr/>
          </a:p>
        </p:txBody>
      </p:sp>
      <p:sp>
        <p:nvSpPr>
          <p:cNvPr id="1317" name="Google Shape;1317;p15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1"/>
        <p:cNvGrpSpPr/>
        <p:nvPr/>
      </p:nvGrpSpPr>
      <p:grpSpPr>
        <a:xfrm>
          <a:off x="0" y="0"/>
          <a:ext cx="0" cy="0"/>
          <a:chOff x="0" y="0"/>
          <a:chExt cx="0" cy="0"/>
        </a:xfrm>
      </p:grpSpPr>
      <p:sp>
        <p:nvSpPr>
          <p:cNvPr id="1322" name="Google Shape;1322;p157"/>
          <p:cNvSpPr txBox="1">
            <a:spLocks noGrp="1"/>
          </p:cNvSpPr>
          <p:nvPr>
            <p:ph type="title" idx="4294967295"/>
          </p:nvPr>
        </p:nvSpPr>
        <p:spPr>
          <a:xfrm>
            <a:off x="318345" y="23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try-catch</a:t>
            </a:r>
            <a:endParaRPr/>
          </a:p>
        </p:txBody>
      </p:sp>
      <p:sp>
        <p:nvSpPr>
          <p:cNvPr id="1323" name="Google Shape;1323;p157"/>
          <p:cNvSpPr txBox="1">
            <a:spLocks noGrp="1"/>
          </p:cNvSpPr>
          <p:nvPr>
            <p:ph type="body" idx="4294967295"/>
          </p:nvPr>
        </p:nvSpPr>
        <p:spPr>
          <a:xfrm>
            <a:off x="507875" y="1620550"/>
            <a:ext cx="7801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sz="1000"/>
          </a:p>
          <a:p>
            <a:pPr marL="0" lvl="0" indent="0" algn="l" rtl="0">
              <a:spcBef>
                <a:spcPts val="600"/>
              </a:spcBef>
              <a:spcAft>
                <a:spcPts val="0"/>
              </a:spcAft>
              <a:buNone/>
            </a:pPr>
            <a:r>
              <a:rPr lang="en" sz="1000"/>
              <a:t>https://universidad-de-los-andes.gitbooks.io/fundamentos-de-programacion/content/Nivel4/5_ManejoDeLasExcepciones.html</a:t>
            </a:r>
            <a:endParaRPr sz="1000"/>
          </a:p>
        </p:txBody>
      </p:sp>
      <p:pic>
        <p:nvPicPr>
          <p:cNvPr id="1324" name="Google Shape;1324;p157"/>
          <p:cNvPicPr preferRelativeResize="0"/>
          <p:nvPr/>
        </p:nvPicPr>
        <p:blipFill>
          <a:blip r:embed="rId3">
            <a:alphaModFix/>
          </a:blip>
          <a:stretch>
            <a:fillRect/>
          </a:stretch>
        </p:blipFill>
        <p:spPr>
          <a:xfrm>
            <a:off x="1189375" y="1367725"/>
            <a:ext cx="6159702" cy="3376577"/>
          </a:xfrm>
          <a:prstGeom prst="rect">
            <a:avLst/>
          </a:prstGeom>
          <a:noFill/>
          <a:ln>
            <a:noFill/>
          </a:ln>
        </p:spPr>
      </p:pic>
      <p:sp>
        <p:nvSpPr>
          <p:cNvPr id="1325" name="Google Shape;1325;p15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29"/>
        <p:cNvGrpSpPr/>
        <p:nvPr/>
      </p:nvGrpSpPr>
      <p:grpSpPr>
        <a:xfrm>
          <a:off x="0" y="0"/>
          <a:ext cx="0" cy="0"/>
          <a:chOff x="0" y="0"/>
          <a:chExt cx="0" cy="0"/>
        </a:xfrm>
      </p:grpSpPr>
      <p:sp>
        <p:nvSpPr>
          <p:cNvPr id="1330" name="Google Shape;1330;p158"/>
          <p:cNvSpPr txBox="1">
            <a:spLocks noGrp="1"/>
          </p:cNvSpPr>
          <p:nvPr>
            <p:ph type="title" idx="4294967295"/>
          </p:nvPr>
        </p:nvSpPr>
        <p:spPr>
          <a:xfrm>
            <a:off x="259220" y="2679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31" name="Google Shape;1331;p158"/>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Delimitar la porción de código dentro de un método en el que necesitamos desviar el control si una excepción ocurre allí (la parte </a:t>
            </a:r>
            <a:r>
              <a:rPr lang="en" sz="2200">
                <a:solidFill>
                  <a:srgbClr val="333333"/>
                </a:solidFill>
                <a:highlight>
                  <a:srgbClr val="F7F7F7"/>
                </a:highlight>
              </a:rPr>
              <a:t>try</a:t>
            </a:r>
            <a:r>
              <a:rPr lang="en" sz="2200">
                <a:solidFill>
                  <a:srgbClr val="333333"/>
                </a:solidFill>
              </a:rPr>
              <a:t>). </a:t>
            </a:r>
            <a:endParaRPr sz="2200">
              <a:solidFill>
                <a:srgbClr val="333333"/>
              </a:solidFill>
            </a:endParaRPr>
          </a:p>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Definir el código que manejará el error o atrapará la excepción (la parte </a:t>
            </a:r>
            <a:r>
              <a:rPr lang="en" sz="2200">
                <a:solidFill>
                  <a:srgbClr val="333333"/>
                </a:solidFill>
                <a:highlight>
                  <a:srgbClr val="F7F7F7"/>
                </a:highlight>
              </a:rPr>
              <a:t>catch</a:t>
            </a:r>
            <a:r>
              <a:rPr lang="en" sz="2200">
                <a:solidFill>
                  <a:srgbClr val="333333"/>
                </a:solidFill>
              </a:rPr>
              <a:t>).</a:t>
            </a:r>
            <a:endParaRPr sz="2200">
              <a:solidFill>
                <a:srgbClr val="333333"/>
              </a:solidFill>
            </a:endParaRPr>
          </a:p>
          <a:p>
            <a:pPr marL="0" lvl="0" indent="0" algn="l" rtl="0">
              <a:spcBef>
                <a:spcPts val="1000"/>
              </a:spcBef>
              <a:spcAft>
                <a:spcPts val="0"/>
              </a:spcAft>
              <a:buNone/>
            </a:pPr>
            <a:endParaRPr/>
          </a:p>
        </p:txBody>
      </p:sp>
      <p:pic>
        <p:nvPicPr>
          <p:cNvPr id="1332" name="Google Shape;1332;p158"/>
          <p:cNvPicPr preferRelativeResize="0"/>
          <p:nvPr/>
        </p:nvPicPr>
        <p:blipFill>
          <a:blip r:embed="rId3">
            <a:alphaModFix/>
          </a:blip>
          <a:stretch>
            <a:fillRect/>
          </a:stretch>
        </p:blipFill>
        <p:spPr>
          <a:xfrm>
            <a:off x="7079775" y="3070950"/>
            <a:ext cx="1695450" cy="1695450"/>
          </a:xfrm>
          <a:prstGeom prst="rect">
            <a:avLst/>
          </a:prstGeom>
          <a:noFill/>
          <a:ln>
            <a:noFill/>
          </a:ln>
        </p:spPr>
      </p:pic>
      <p:sp>
        <p:nvSpPr>
          <p:cNvPr id="1333" name="Google Shape;1333;p15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1" name="Google Shape;261;p28"/>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0" lvl="0" indent="0" algn="just" rtl="0">
              <a:lnSpc>
                <a:spcPct val="90000"/>
              </a:lnSpc>
              <a:spcBef>
                <a:spcPts val="800"/>
              </a:spcBef>
              <a:spcAft>
                <a:spcPts val="0"/>
              </a:spcAft>
              <a:buNone/>
            </a:pPr>
            <a:r>
              <a:rPr lang="en" sz="1800">
                <a:solidFill>
                  <a:schemeClr val="dk1"/>
                </a:solidFill>
              </a:rPr>
              <a:t>Los comentarios pueden ser para una línea o múltiples líneas</a:t>
            </a:r>
            <a:endParaRPr sz="1800">
              <a:solidFill>
                <a:schemeClr val="dk1"/>
              </a:solidFill>
            </a:endParaRPr>
          </a:p>
          <a:p>
            <a:pPr marL="177800" lvl="0" indent="-152400" algn="just" rtl="0">
              <a:spcBef>
                <a:spcPts val="60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multilínea</a:t>
            </a:r>
            <a:r>
              <a:rPr lang="en" sz="1800">
                <a:solidFill>
                  <a:srgbClr val="41423D"/>
                </a:solidFill>
              </a:rPr>
              <a:t>: se abre con el símbolo /* y se cierra con el símbolo */</a:t>
            </a:r>
            <a:endParaRPr sz="1800">
              <a:solidFill>
                <a:srgbClr val="41423D"/>
              </a:solidFill>
            </a:endParaRPr>
          </a:p>
          <a:p>
            <a:pPr marL="177800" lvl="0" indent="-152400" algn="just" rtl="0">
              <a:spcBef>
                <a:spcPts val="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en una línea o al final de una línea</a:t>
            </a:r>
            <a:r>
              <a:rPr lang="en" sz="1800">
                <a:solidFill>
                  <a:srgbClr val="41423D"/>
                </a:solidFill>
              </a:rPr>
              <a:t>: se introduce con el símbolo //</a:t>
            </a:r>
            <a:endParaRPr sz="1800">
              <a:solidFill>
                <a:srgbClr val="000000"/>
              </a:solidFill>
            </a:endParaRPr>
          </a:p>
          <a:p>
            <a:pPr marL="457200" lvl="0" indent="0" algn="l" rtl="0">
              <a:spcBef>
                <a:spcPts val="800"/>
              </a:spcBef>
              <a:spcAft>
                <a:spcPts val="0"/>
              </a:spcAft>
              <a:buNone/>
            </a:pPr>
            <a:endParaRPr>
              <a:solidFill>
                <a:schemeClr val="dk1"/>
              </a:solidFill>
            </a:endParaRPr>
          </a:p>
        </p:txBody>
      </p:sp>
      <p:sp>
        <p:nvSpPr>
          <p:cNvPr id="262" name="Google Shape;262;p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63" name="Google Shape;263;p28"/>
          <p:cNvSpPr txBox="1"/>
          <p:nvPr/>
        </p:nvSpPr>
        <p:spPr>
          <a:xfrm>
            <a:off x="2951325" y="3359425"/>
            <a:ext cx="47406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endParaRPr/>
          </a:p>
          <a:p>
            <a:pPr marL="0" lvl="0" indent="0" algn="l" rtl="0">
              <a:spcBef>
                <a:spcPts val="0"/>
              </a:spcBef>
              <a:spcAft>
                <a:spcPts val="0"/>
              </a:spcAft>
              <a:buNone/>
            </a:pPr>
            <a:r>
              <a:rPr lang="en"/>
              <a:t>	public static void main(String[] args) {</a:t>
            </a:r>
            <a:endParaRPr/>
          </a:p>
          <a:p>
            <a:pPr marL="0" lvl="0" indent="0" algn="l" rtl="0">
              <a:spcBef>
                <a:spcPts val="0"/>
              </a:spcBef>
              <a:spcAft>
                <a:spcPts val="0"/>
              </a:spcAft>
              <a:buNone/>
            </a:pPr>
            <a:r>
              <a:rPr lang="en"/>
              <a:t>		System.out.println("Hola mundo!!!!");</a:t>
            </a:r>
            <a:endParaRPr/>
          </a:p>
          <a:p>
            <a:pPr marL="0" lvl="0" indent="0" algn="l" rtl="0">
              <a:spcBef>
                <a:spcPts val="0"/>
              </a:spcBef>
              <a:spcAft>
                <a:spcPts val="0"/>
              </a:spcAft>
              <a:buNone/>
            </a:pPr>
            <a:r>
              <a:rPr lang="en"/>
              <a:t>	}</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t>}</a:t>
            </a:r>
            <a:r>
              <a:rPr lang="en">
                <a:solidFill>
                  <a:srgbClr val="6AA84F"/>
                </a:solidFill>
              </a:rPr>
              <a:t>//cierre de clase</a:t>
            </a:r>
            <a:endParaRPr>
              <a:solidFill>
                <a:srgbClr val="6AA84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37"/>
        <p:cNvGrpSpPr/>
        <p:nvPr/>
      </p:nvGrpSpPr>
      <p:grpSpPr>
        <a:xfrm>
          <a:off x="0" y="0"/>
          <a:ext cx="0" cy="0"/>
          <a:chOff x="0" y="0"/>
          <a:chExt cx="0" cy="0"/>
        </a:xfrm>
      </p:grpSpPr>
      <p:sp>
        <p:nvSpPr>
          <p:cNvPr id="1338" name="Google Shape;1338;p159"/>
          <p:cNvSpPr txBox="1">
            <a:spLocks noGrp="1"/>
          </p:cNvSpPr>
          <p:nvPr>
            <p:ph type="title" idx="4294967295"/>
          </p:nvPr>
        </p:nvSpPr>
        <p:spPr>
          <a:xfrm>
            <a:off x="1332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graphicFrame>
        <p:nvGraphicFramePr>
          <p:cNvPr id="1339" name="Google Shape;1339;p159"/>
          <p:cNvGraphicFramePr/>
          <p:nvPr/>
        </p:nvGraphicFramePr>
        <p:xfrm>
          <a:off x="952500" y="2381250"/>
          <a:ext cx="7239000" cy="1509302"/>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endParaRPr sz="1100">
                        <a:solidFill>
                          <a:schemeClr val="dk1"/>
                        </a:solidFill>
                        <a:latin typeface="Consolas"/>
                        <a:ea typeface="Consolas"/>
                        <a:cs typeface="Consolas"/>
                        <a:sym typeface="Consolas"/>
                      </a:endParaRPr>
                    </a:p>
                    <a:p>
                      <a:pPr marL="0" lvl="0" indent="0" algn="l" rtl="0">
                        <a:lnSpc>
                          <a:spcPct val="187500"/>
                        </a:lnSpc>
                        <a:spcBef>
                          <a:spcPts val="0"/>
                        </a:spcBef>
                        <a:spcAft>
                          <a:spcPts val="0"/>
                        </a:spcAft>
                        <a:buNone/>
                      </a:pPr>
                      <a:r>
                        <a:rPr lang="en" sz="1100">
                          <a:solidFill>
                            <a:srgbClr val="212121"/>
                          </a:solidFill>
                          <a:latin typeface="Times New Roman"/>
                          <a:ea typeface="Times New Roman"/>
                          <a:cs typeface="Times New Roman"/>
                          <a:sym typeface="Times New Roman"/>
                        </a:rPr>
                        <a:t>esta linea nos lanzaría la siguiente excepción: </a:t>
                      </a:r>
                      <a:endParaRPr sz="1100">
                        <a:solidFill>
                          <a:srgbClr val="212121"/>
                        </a:solidFill>
                        <a:latin typeface="Times New Roman"/>
                        <a:ea typeface="Times New Roman"/>
                        <a:cs typeface="Times New Roman"/>
                        <a:sym typeface="Times New Roman"/>
                      </a:endParaRPr>
                    </a:p>
                    <a:p>
                      <a:pPr marL="0" lvl="0" indent="0" algn="l" rtl="0">
                        <a:lnSpc>
                          <a:spcPct val="187500"/>
                        </a:lnSpc>
                        <a:spcBef>
                          <a:spcPts val="0"/>
                        </a:spcBef>
                        <a:spcAft>
                          <a:spcPts val="0"/>
                        </a:spcAft>
                        <a:buClr>
                          <a:schemeClr val="dk1"/>
                        </a:buClr>
                        <a:buSzPts val="1100"/>
                        <a:buFont typeface="Arial"/>
                        <a:buNone/>
                      </a:pPr>
                      <a:r>
                        <a:rPr lang="en" sz="1100">
                          <a:solidFill>
                            <a:srgbClr val="002F4C"/>
                          </a:solidFill>
                          <a:latin typeface="Verdana"/>
                          <a:ea typeface="Verdana"/>
                          <a:cs typeface="Verdana"/>
                          <a:sym typeface="Verdana"/>
                        </a:rPr>
                        <a:t>Exception in thread "main" java.lang.ArithmeticException: / by zero</a:t>
                      </a:r>
                      <a:endParaRPr sz="1100">
                        <a:solidFill>
                          <a:srgbClr val="002F4C"/>
                        </a:solidFill>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try{</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}catch(ArithmeticException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err){</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1340" name="Google Shape;1340;p15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44"/>
        <p:cNvGrpSpPr/>
        <p:nvPr/>
      </p:nvGrpSpPr>
      <p:grpSpPr>
        <a:xfrm>
          <a:off x="0" y="0"/>
          <a:ext cx="0" cy="0"/>
          <a:chOff x="0" y="0"/>
          <a:chExt cx="0" cy="0"/>
        </a:xfrm>
      </p:grpSpPr>
      <p:sp>
        <p:nvSpPr>
          <p:cNvPr id="1345" name="Google Shape;1345;p160"/>
          <p:cNvSpPr txBox="1">
            <a:spLocks noGrp="1"/>
          </p:cNvSpPr>
          <p:nvPr>
            <p:ph type="title" idx="4294967295"/>
          </p:nvPr>
        </p:nvSpPr>
        <p:spPr>
          <a:xfrm>
            <a:off x="186395" y="223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46" name="Google Shape;1346;p160"/>
          <p:cNvSpPr txBox="1">
            <a:spLocks noGrp="1"/>
          </p:cNvSpPr>
          <p:nvPr>
            <p:ph type="body" idx="4294967295"/>
          </p:nvPr>
        </p:nvSpPr>
        <p:spPr>
          <a:xfrm>
            <a:off x="507876" y="1620550"/>
            <a:ext cx="8080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El código dentro del try puede generar más de una excepción, y se pueden capturar todas ellas</a:t>
            </a:r>
            <a:endParaRPr sz="2200"/>
          </a:p>
          <a:p>
            <a:pPr marL="685800" lvl="0" indent="-50800" algn="l" rtl="0">
              <a:spcBef>
                <a:spcPts val="600"/>
              </a:spcBef>
              <a:spcAft>
                <a:spcPts val="0"/>
              </a:spcAft>
              <a:buNone/>
            </a:pPr>
            <a:r>
              <a:rPr lang="en" sz="2000"/>
              <a:t>try { //Código que puede provocar el error } </a:t>
            </a:r>
            <a:endParaRPr sz="2000"/>
          </a:p>
          <a:p>
            <a:pPr marL="685800" lvl="0" indent="-50800" algn="l" rtl="0">
              <a:spcBef>
                <a:spcPts val="600"/>
              </a:spcBef>
              <a:spcAft>
                <a:spcPts val="0"/>
              </a:spcAft>
              <a:buNone/>
            </a:pPr>
            <a:r>
              <a:rPr lang="en" sz="2000"/>
              <a:t>catch(IOException ioe) { //Código para tratar la IOException } </a:t>
            </a:r>
            <a:endParaRPr sz="2000"/>
          </a:p>
          <a:p>
            <a:pPr marL="685800" lvl="0" indent="-50800" algn="l" rtl="0">
              <a:spcBef>
                <a:spcPts val="600"/>
              </a:spcBef>
              <a:spcAft>
                <a:spcPts val="0"/>
              </a:spcAft>
              <a:buNone/>
            </a:pPr>
            <a:r>
              <a:rPr lang="en" sz="2000"/>
              <a:t>catch(Exception e) { //Código para tratar la Exception }</a:t>
            </a:r>
            <a:endParaRPr sz="2000"/>
          </a:p>
        </p:txBody>
      </p:sp>
      <p:sp>
        <p:nvSpPr>
          <p:cNvPr id="1347" name="Google Shape;1347;p16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1"/>
        <p:cNvGrpSpPr/>
        <p:nvPr/>
      </p:nvGrpSpPr>
      <p:grpSpPr>
        <a:xfrm>
          <a:off x="0" y="0"/>
          <a:ext cx="0" cy="0"/>
          <a:chOff x="0" y="0"/>
          <a:chExt cx="0" cy="0"/>
        </a:xfrm>
      </p:grpSpPr>
      <p:sp>
        <p:nvSpPr>
          <p:cNvPr id="1352" name="Google Shape;1352;p161"/>
          <p:cNvSpPr txBox="1">
            <a:spLocks noGrp="1"/>
          </p:cNvSpPr>
          <p:nvPr>
            <p:ph type="title" idx="4294967295"/>
          </p:nvPr>
        </p:nvSpPr>
        <p:spPr>
          <a:xfrm>
            <a:off x="287695" y="197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53" name="Google Shape;1353;p161"/>
          <p:cNvSpPr txBox="1">
            <a:spLocks noGrp="1"/>
          </p:cNvSpPr>
          <p:nvPr>
            <p:ph type="body" idx="4294967295"/>
          </p:nvPr>
        </p:nvSpPr>
        <p:spPr>
          <a:xfrm>
            <a:off x="507875" y="1620550"/>
            <a:ext cx="83487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sz="2200"/>
              <a:t>Si un bloque de código lanza varias excepciones y se usan varios catch :</a:t>
            </a:r>
            <a:endParaRPr sz="2200"/>
          </a:p>
          <a:p>
            <a:pPr marL="914400" lvl="0" indent="-368300" algn="just" rtl="0">
              <a:spcBef>
                <a:spcPts val="600"/>
              </a:spcBef>
              <a:spcAft>
                <a:spcPts val="0"/>
              </a:spcAft>
              <a:buSzPts val="2200"/>
              <a:buChar char="▰"/>
            </a:pPr>
            <a:r>
              <a:rPr lang="en" sz="2200"/>
              <a:t>La excepción se captura en el primer catch que se ajusta a la excepción </a:t>
            </a:r>
            <a:endParaRPr sz="2200"/>
          </a:p>
          <a:p>
            <a:pPr marL="914400" lvl="0" indent="-368300" algn="just" rtl="0">
              <a:spcBef>
                <a:spcPts val="0"/>
              </a:spcBef>
              <a:spcAft>
                <a:spcPts val="0"/>
              </a:spcAft>
              <a:buSzPts val="2200"/>
              <a:buChar char="▰"/>
            </a:pPr>
            <a:r>
              <a:rPr lang="en" sz="2200"/>
              <a:t>Los catch deben capturar las excepciones más concretas en primer lugar, y las más generales al final </a:t>
            </a:r>
            <a:endParaRPr sz="2200"/>
          </a:p>
          <a:p>
            <a:pPr marL="914400" lvl="0" indent="-368300" algn="just" rtl="0">
              <a:spcBef>
                <a:spcPts val="0"/>
              </a:spcBef>
              <a:spcAft>
                <a:spcPts val="0"/>
              </a:spcAft>
              <a:buSzPts val="2200"/>
              <a:buChar char="▰"/>
            </a:pPr>
            <a:r>
              <a:rPr lang="en" sz="2200"/>
              <a:t>Si no lo hacemos así, hay bloques catch en los que no se entrará nunca</a:t>
            </a:r>
            <a:endParaRPr sz="2200"/>
          </a:p>
        </p:txBody>
      </p:sp>
      <p:sp>
        <p:nvSpPr>
          <p:cNvPr id="1354" name="Google Shape;1354;p16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58"/>
        <p:cNvGrpSpPr/>
        <p:nvPr/>
      </p:nvGrpSpPr>
      <p:grpSpPr>
        <a:xfrm>
          <a:off x="0" y="0"/>
          <a:ext cx="0" cy="0"/>
          <a:chOff x="0" y="0"/>
          <a:chExt cx="0" cy="0"/>
        </a:xfrm>
      </p:grpSpPr>
      <p:sp>
        <p:nvSpPr>
          <p:cNvPr id="1359" name="Google Shape;1359;p162"/>
          <p:cNvSpPr txBox="1">
            <a:spLocks noGrp="1"/>
          </p:cNvSpPr>
          <p:nvPr>
            <p:ph type="title" idx="4294967295"/>
          </p:nvPr>
        </p:nvSpPr>
        <p:spPr>
          <a:xfrm>
            <a:off x="188820" y="219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pic>
        <p:nvPicPr>
          <p:cNvPr id="1360" name="Google Shape;1360;p162"/>
          <p:cNvPicPr preferRelativeResize="0"/>
          <p:nvPr/>
        </p:nvPicPr>
        <p:blipFill>
          <a:blip r:embed="rId3">
            <a:alphaModFix/>
          </a:blip>
          <a:stretch>
            <a:fillRect/>
          </a:stretch>
        </p:blipFill>
        <p:spPr>
          <a:xfrm>
            <a:off x="1816650" y="1346380"/>
            <a:ext cx="5510675" cy="3309100"/>
          </a:xfrm>
          <a:prstGeom prst="rect">
            <a:avLst/>
          </a:prstGeom>
          <a:noFill/>
          <a:ln>
            <a:noFill/>
          </a:ln>
        </p:spPr>
      </p:pic>
      <p:sp>
        <p:nvSpPr>
          <p:cNvPr id="1361" name="Google Shape;1361;p16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65"/>
        <p:cNvGrpSpPr/>
        <p:nvPr/>
      </p:nvGrpSpPr>
      <p:grpSpPr>
        <a:xfrm>
          <a:off x="0" y="0"/>
          <a:ext cx="0" cy="0"/>
          <a:chOff x="0" y="0"/>
          <a:chExt cx="0" cy="0"/>
        </a:xfrm>
      </p:grpSpPr>
      <p:sp>
        <p:nvSpPr>
          <p:cNvPr id="1366" name="Google Shape;1366;p163"/>
          <p:cNvSpPr txBox="1">
            <a:spLocks noGrp="1"/>
          </p:cNvSpPr>
          <p:nvPr>
            <p:ph type="title" idx="4294967295"/>
          </p:nvPr>
        </p:nvSpPr>
        <p:spPr>
          <a:xfrm>
            <a:off x="3271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finally</a:t>
            </a:r>
            <a:endParaRPr/>
          </a:p>
        </p:txBody>
      </p:sp>
      <p:sp>
        <p:nvSpPr>
          <p:cNvPr id="1367" name="Google Shape;1367;p163"/>
          <p:cNvSpPr txBox="1">
            <a:spLocks noGrp="1"/>
          </p:cNvSpPr>
          <p:nvPr>
            <p:ph type="body" idx="4294967295"/>
          </p:nvPr>
        </p:nvSpPr>
        <p:spPr>
          <a:xfrm>
            <a:off x="507876" y="1620550"/>
            <a:ext cx="7545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Finally se utiliza cuando el programador solicita ciertos recursos al sistema que se deben liberar</a:t>
            </a:r>
            <a:endParaRPr/>
          </a:p>
          <a:p>
            <a:pPr marL="914400" lvl="1" indent="-381000" algn="l" rtl="0">
              <a:spcBef>
                <a:spcPts val="0"/>
              </a:spcBef>
              <a:spcAft>
                <a:spcPts val="0"/>
              </a:spcAft>
              <a:buSzPts val="2400"/>
              <a:buChar char="▰"/>
            </a:pPr>
            <a:r>
              <a:rPr lang="en"/>
              <a:t>se coloca después del último bloque catch o</a:t>
            </a:r>
            <a:endParaRPr/>
          </a:p>
          <a:p>
            <a:pPr marL="914400" lvl="1" indent="-381000" algn="l" rtl="0">
              <a:spcBef>
                <a:spcPts val="0"/>
              </a:spcBef>
              <a:spcAft>
                <a:spcPts val="0"/>
              </a:spcAft>
              <a:buSzPts val="2400"/>
              <a:buChar char="▰"/>
            </a:pPr>
            <a:r>
              <a:rPr lang="en"/>
              <a:t>luego del bloque try</a:t>
            </a:r>
            <a:endParaRPr/>
          </a:p>
        </p:txBody>
      </p:sp>
      <p:sp>
        <p:nvSpPr>
          <p:cNvPr id="1368" name="Google Shape;1368;p16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72"/>
        <p:cNvGrpSpPr/>
        <p:nvPr/>
      </p:nvGrpSpPr>
      <p:grpSpPr>
        <a:xfrm>
          <a:off x="0" y="0"/>
          <a:ext cx="0" cy="0"/>
          <a:chOff x="0" y="0"/>
          <a:chExt cx="0" cy="0"/>
        </a:xfrm>
      </p:grpSpPr>
      <p:sp>
        <p:nvSpPr>
          <p:cNvPr id="1373" name="Google Shape;1373;p164"/>
          <p:cNvSpPr txBox="1">
            <a:spLocks noGrp="1"/>
          </p:cNvSpPr>
          <p:nvPr>
            <p:ph type="title" idx="4294967295"/>
          </p:nvPr>
        </p:nvSpPr>
        <p:spPr>
          <a:xfrm>
            <a:off x="296495" y="1312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finally</a:t>
            </a:r>
            <a:endParaRPr/>
          </a:p>
        </p:txBody>
      </p:sp>
      <p:sp>
        <p:nvSpPr>
          <p:cNvPr id="1374" name="Google Shape;1374;p164"/>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endParaRPr sz="1100">
              <a:latin typeface="Consolas"/>
              <a:ea typeface="Consolas"/>
              <a:cs typeface="Consolas"/>
              <a:sym typeface="Consolas"/>
            </a:endParaRPr>
          </a:p>
          <a:p>
            <a:pPr marL="0" lvl="0" indent="0" algn="l" rtl="0">
              <a:spcBef>
                <a:spcPts val="600"/>
              </a:spcBef>
              <a:spcAft>
                <a:spcPts val="0"/>
              </a:spcAft>
              <a:buNone/>
            </a:pPr>
            <a:endParaRPr/>
          </a:p>
        </p:txBody>
      </p:sp>
      <p:graphicFrame>
        <p:nvGraphicFramePr>
          <p:cNvPr id="1375" name="Google Shape;1375;p164"/>
          <p:cNvGraphicFramePr/>
          <p:nvPr/>
        </p:nvGraphicFramePr>
        <p:xfrm>
          <a:off x="952500" y="1466850"/>
          <a:ext cx="7562850" cy="2613630"/>
        </p:xfrm>
        <a:graphic>
          <a:graphicData uri="http://schemas.openxmlformats.org/drawingml/2006/table">
            <a:tbl>
              <a:tblPr>
                <a:noFill/>
                <a:tableStyleId>{79658D01-FB2F-487F-899E-874338C85783}</a:tableStyleId>
              </a:tblPr>
              <a:tblGrid>
                <a:gridCol w="3781425">
                  <a:extLst>
                    <a:ext uri="{9D8B030D-6E8A-4147-A177-3AD203B41FA5}">
                      <a16:colId xmlns:a16="http://schemas.microsoft.com/office/drawing/2014/main" val="20000"/>
                    </a:ext>
                  </a:extLst>
                </a:gridCol>
                <a:gridCol w="3781425">
                  <a:extLst>
                    <a:ext uri="{9D8B030D-6E8A-4147-A177-3AD203B41FA5}">
                      <a16:colId xmlns:a16="http://schemas.microsoft.com/office/drawing/2014/main" val="20001"/>
                    </a:ext>
                  </a:extLst>
                </a:gridCol>
              </a:tblGrid>
              <a:tr h="381000">
                <a:tc>
                  <a:txBody>
                    <a:bodyPr/>
                    <a:lstStyle/>
                    <a:p>
                      <a:pPr marL="228600" lvl="0" indent="-50800" algn="l" rtl="0">
                        <a:lnSpc>
                          <a:spcPct val="90000"/>
                        </a:lnSpc>
                        <a:spcBef>
                          <a:spcPts val="100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FileReader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try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new</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FileReader(</a:t>
                      </a:r>
                      <a:r>
                        <a:rPr lang="en" sz="1100">
                          <a:solidFill>
                            <a:srgbClr val="D01040"/>
                          </a:solidFill>
                          <a:latin typeface="Consolas"/>
                          <a:ea typeface="Consolas"/>
                          <a:cs typeface="Consolas"/>
                          <a:sym typeface="Consolas"/>
                        </a:rPr>
                        <a:t>"archivo.txt"</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i=0;</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while(i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-1){</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read</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445588"/>
                          </a:solidFill>
                          <a:latin typeface="Consolas"/>
                          <a:ea typeface="Consolas"/>
                          <a:cs typeface="Consolas"/>
                          <a:sym typeface="Consolas"/>
                        </a:rPr>
                        <a:t>char</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catch</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(IOException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D01040"/>
                          </a:solidFill>
                          <a:latin typeface="Consolas"/>
                          <a:ea typeface="Consolas"/>
                          <a:cs typeface="Consolas"/>
                          <a:sym typeface="Consolas"/>
                        </a:rPr>
                        <a:t>"Error"</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finally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if(lector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close</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Consolas"/>
                          <a:ea typeface="Consolas"/>
                          <a:cs typeface="Consolas"/>
                          <a:sym typeface="Consolas"/>
                        </a:rPr>
                        <a:t>class FinallyDemo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an exception out of the method.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static void procA()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try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System.out.println("inside procA");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new RuntimeException("demo");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finally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System.out.println("procA's finally");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76" name="Google Shape;1376;p16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0"/>
        <p:cNvGrpSpPr/>
        <p:nvPr/>
      </p:nvGrpSpPr>
      <p:grpSpPr>
        <a:xfrm>
          <a:off x="0" y="0"/>
          <a:ext cx="0" cy="0"/>
          <a:chOff x="0" y="0"/>
          <a:chExt cx="0" cy="0"/>
        </a:xfrm>
      </p:grpSpPr>
      <p:sp>
        <p:nvSpPr>
          <p:cNvPr id="1381" name="Google Shape;1381;p16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Construcción de un Objeto Exception y la Instrucción throw</a:t>
            </a:r>
            <a:endParaRPr/>
          </a:p>
        </p:txBody>
      </p:sp>
      <p:sp>
        <p:nvSpPr>
          <p:cNvPr id="1382" name="Google Shape;1382;p165"/>
          <p:cNvSpPr txBox="1">
            <a:spLocks noGrp="1"/>
          </p:cNvSpPr>
          <p:nvPr>
            <p:ph type="body" idx="4294967295"/>
          </p:nvPr>
        </p:nvSpPr>
        <p:spPr>
          <a:xfrm>
            <a:off x="507875" y="1959950"/>
            <a:ext cx="7698900" cy="25710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throw nos permite lanzar una excepción propia</a:t>
            </a:r>
            <a:endParaRPr/>
          </a:p>
          <a:p>
            <a:pPr marL="457200" lvl="0" indent="-381000" algn="just" rtl="0">
              <a:spcBef>
                <a:spcPts val="0"/>
              </a:spcBef>
              <a:spcAft>
                <a:spcPts val="0"/>
              </a:spcAft>
              <a:buSzPts val="2400"/>
              <a:buChar char="▰"/>
            </a:pPr>
            <a:r>
              <a:rPr lang="en"/>
              <a:t>Esta instrucción recibe como parámetro un objeto de la clase Exception, el cual es lanzado o disparado al método que corresponda.</a:t>
            </a:r>
            <a:endParaRPr/>
          </a:p>
        </p:txBody>
      </p:sp>
      <p:sp>
        <p:nvSpPr>
          <p:cNvPr id="1383" name="Google Shape;1383;p16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87"/>
        <p:cNvGrpSpPr/>
        <p:nvPr/>
      </p:nvGrpSpPr>
      <p:grpSpPr>
        <a:xfrm>
          <a:off x="0" y="0"/>
          <a:ext cx="0" cy="0"/>
          <a:chOff x="0" y="0"/>
          <a:chExt cx="0" cy="0"/>
        </a:xfrm>
      </p:grpSpPr>
      <p:sp>
        <p:nvSpPr>
          <p:cNvPr id="1388" name="Google Shape;1388;p166"/>
          <p:cNvSpPr txBox="1">
            <a:spLocks noGrp="1"/>
          </p:cNvSpPr>
          <p:nvPr>
            <p:ph type="title"/>
          </p:nvPr>
        </p:nvSpPr>
        <p:spPr>
          <a:xfrm>
            <a:off x="381000" y="1523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Construcción de un Objeto Exception y la Instrucción throw</a:t>
            </a:r>
            <a:endParaRPr/>
          </a:p>
          <a:p>
            <a:pPr marL="0" lvl="0" indent="0" algn="l" rtl="0">
              <a:spcBef>
                <a:spcPts val="0"/>
              </a:spcBef>
              <a:spcAft>
                <a:spcPts val="0"/>
              </a:spcAft>
              <a:buNone/>
            </a:pPr>
            <a:endParaRPr/>
          </a:p>
        </p:txBody>
      </p:sp>
      <p:graphicFrame>
        <p:nvGraphicFramePr>
          <p:cNvPr id="1389" name="Google Shape;1389;p166"/>
          <p:cNvGraphicFramePr/>
          <p:nvPr/>
        </p:nvGraphicFramePr>
        <p:xfrm>
          <a:off x="952500" y="2076450"/>
          <a:ext cx="7239000" cy="2476470"/>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void</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main</a:t>
                      </a:r>
                      <a:r>
                        <a:rPr lang="en" sz="1050">
                          <a:solidFill>
                            <a:schemeClr val="dk1"/>
                          </a:solidFill>
                          <a:highlight>
                            <a:srgbClr val="FFFFFF"/>
                          </a:highlight>
                          <a:latin typeface="Consolas"/>
                          <a:ea typeface="Consolas"/>
                          <a:cs typeface="Consolas"/>
                          <a:sym typeface="Consolas"/>
                        </a:rPr>
                        <a:t>(String[]</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args)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try{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dividir(5,0);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}catch(MalNumeroADividir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}finally{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a:t>
                      </a:r>
                      <a:r>
                        <a:rPr lang="en" sz="1050">
                          <a:solidFill>
                            <a:srgbClr val="D01040"/>
                          </a:solidFill>
                          <a:highlight>
                            <a:srgbClr val="FFFFFF"/>
                          </a:highlight>
                          <a:latin typeface="Consolas"/>
                          <a:ea typeface="Consolas"/>
                          <a:cs typeface="Consolas"/>
                          <a:sym typeface="Consolas"/>
                        </a:rPr>
                        <a:t>"Valor de a =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dividir</a:t>
                      </a:r>
                      <a:r>
                        <a:rPr lang="en" sz="1050">
                          <a:solidFill>
                            <a:schemeClr val="dk1"/>
                          </a:solidFill>
                          <a:highlight>
                            <a:srgbClr val="FFFFFF"/>
                          </a:highlight>
                          <a:latin typeface="Consolas"/>
                          <a:ea typeface="Consolas"/>
                          <a:cs typeface="Consolas"/>
                          <a:sym typeface="Consolas"/>
                        </a:rPr>
                        <a:t>(</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b)throws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if(b</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throw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new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return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class</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extends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Exception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super(</a:t>
                      </a:r>
                      <a:r>
                        <a:rPr lang="en" sz="1050">
                          <a:solidFill>
                            <a:srgbClr val="D01040"/>
                          </a:solidFill>
                          <a:highlight>
                            <a:srgbClr val="FFFFFF"/>
                          </a:highlight>
                          <a:latin typeface="Consolas"/>
                          <a:ea typeface="Consolas"/>
                          <a:cs typeface="Consolas"/>
                          <a:sym typeface="Consolas"/>
                        </a:rPr>
                        <a:t>"No es posible dividir entre cero"</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90" name="Google Shape;1390;p16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394"/>
        <p:cNvGrpSpPr/>
        <p:nvPr/>
      </p:nvGrpSpPr>
      <p:grpSpPr>
        <a:xfrm>
          <a:off x="0" y="0"/>
          <a:ext cx="0" cy="0"/>
          <a:chOff x="0" y="0"/>
          <a:chExt cx="0" cy="0"/>
        </a:xfrm>
      </p:grpSpPr>
      <p:sp>
        <p:nvSpPr>
          <p:cNvPr id="1395" name="Google Shape;1395;p167"/>
          <p:cNvSpPr txBox="1">
            <a:spLocks noGrp="1"/>
          </p:cNvSpPr>
          <p:nvPr>
            <p:ph type="title" idx="4294967295"/>
          </p:nvPr>
        </p:nvSpPr>
        <p:spPr>
          <a:xfrm>
            <a:off x="203070" y="15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Exception</a:t>
            </a:r>
            <a:endParaRPr/>
          </a:p>
        </p:txBody>
      </p:sp>
      <p:sp>
        <p:nvSpPr>
          <p:cNvPr id="1396" name="Google Shape;1396;p167"/>
          <p:cNvSpPr txBox="1">
            <a:spLocks noGrp="1"/>
          </p:cNvSpPr>
          <p:nvPr>
            <p:ph type="body" idx="4294967295"/>
          </p:nvPr>
        </p:nvSpPr>
        <p:spPr>
          <a:xfrm>
            <a:off x="507875" y="1620550"/>
            <a:ext cx="8226900" cy="2910300"/>
          </a:xfrm>
          <a:prstGeom prst="rect">
            <a:avLst/>
          </a:prstGeom>
        </p:spPr>
        <p:txBody>
          <a:bodyPr spcFirstLastPara="1" wrap="square" lIns="0" tIns="0" rIns="0" bIns="0" anchor="t" anchorCtr="0">
            <a:noAutofit/>
          </a:bodyPr>
          <a:lstStyle/>
          <a:p>
            <a:pPr marL="457200" lvl="0" indent="-368300" algn="just" rtl="0">
              <a:spcBef>
                <a:spcPts val="600"/>
              </a:spcBef>
              <a:spcAft>
                <a:spcPts val="0"/>
              </a:spcAft>
              <a:buSzPts val="2200"/>
              <a:buChar char="▰"/>
            </a:pPr>
            <a:r>
              <a:rPr lang="en" sz="2200">
                <a:solidFill>
                  <a:srgbClr val="333333"/>
                </a:solidFill>
                <a:highlight>
                  <a:srgbClr val="FFFFFF"/>
                </a:highlight>
              </a:rPr>
              <a:t>getMessage(), que retorna el mensaje con el que fue creada la excepción</a:t>
            </a:r>
            <a:endParaRPr sz="2200">
              <a:solidFill>
                <a:srgbClr val="333333"/>
              </a:solidFill>
              <a:highlight>
                <a:srgbClr val="FFFFFF"/>
              </a:highlight>
            </a:endParaRPr>
          </a:p>
          <a:p>
            <a:pPr marL="457200" lvl="0" indent="-368300" algn="just" rtl="0">
              <a:spcBef>
                <a:spcPts val="0"/>
              </a:spcBef>
              <a:spcAft>
                <a:spcPts val="0"/>
              </a:spcAft>
              <a:buSzPts val="2200"/>
              <a:buChar char="▰"/>
            </a:pPr>
            <a:r>
              <a:rPr lang="en" sz="2200">
                <a:solidFill>
                  <a:srgbClr val="333333"/>
                </a:solidFill>
                <a:highlight>
                  <a:srgbClr val="FFFFFF"/>
                </a:highlight>
              </a:rPr>
              <a:t>printStackTrace(), que imprime en la consola de ejecución la traza incluida en el objeto (la secuencia anidada de invocaciones de métodos que dio lugar al error), tratando de informar al usuario respecto de la posición y la causa del error.</a:t>
            </a:r>
            <a:endParaRPr sz="2200"/>
          </a:p>
        </p:txBody>
      </p:sp>
      <p:sp>
        <p:nvSpPr>
          <p:cNvPr id="1397" name="Google Shape;1397;p1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158</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9" name="Google Shape;269;p29"/>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Las clases y los métodos están delimitadas por </a:t>
            </a:r>
            <a:r>
              <a:rPr lang="en" sz="2100" b="1">
                <a:solidFill>
                  <a:srgbClr val="FF0000"/>
                </a:solidFill>
                <a:latin typeface="Calibri"/>
                <a:ea typeface="Calibri"/>
                <a:cs typeface="Calibri"/>
                <a:sym typeface="Calibri"/>
              </a:rPr>
              <a:t>{}.</a:t>
            </a:r>
            <a:endParaRPr sz="2100" b="1">
              <a:solidFill>
                <a:srgbClr val="FF0000"/>
              </a:solidFill>
              <a:latin typeface="Calibri"/>
              <a:ea typeface="Calibri"/>
              <a:cs typeface="Calibri"/>
              <a:sym typeface="Calibri"/>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Es obligatorio el uso de </a:t>
            </a:r>
            <a:r>
              <a:rPr lang="en" sz="2100" b="1">
                <a:solidFill>
                  <a:srgbClr val="FF0000"/>
                </a:solidFill>
                <a:latin typeface="Calibri"/>
                <a:ea typeface="Calibri"/>
                <a:cs typeface="Calibri"/>
                <a:sym typeface="Calibri"/>
              </a:rPr>
              <a:t>;</a:t>
            </a:r>
            <a:r>
              <a:rPr lang="en" sz="2100">
                <a:solidFill>
                  <a:schemeClr val="dk1"/>
                </a:solidFill>
                <a:latin typeface="Calibri"/>
                <a:ea typeface="Calibri"/>
                <a:cs typeface="Calibri"/>
                <a:sym typeface="Calibri"/>
              </a:rPr>
              <a:t> para finalizar una sentencia.</a:t>
            </a:r>
            <a:endParaRPr sz="1800">
              <a:solidFill>
                <a:schemeClr val="dk1"/>
              </a:solidFill>
            </a:endParaRPr>
          </a:p>
          <a:p>
            <a:pPr marL="457200" lvl="0" indent="0" algn="l" rtl="0">
              <a:spcBef>
                <a:spcPts val="600"/>
              </a:spcBef>
              <a:spcAft>
                <a:spcPts val="0"/>
              </a:spcAft>
              <a:buNone/>
            </a:pPr>
            <a:endParaRPr>
              <a:solidFill>
                <a:schemeClr val="dk1"/>
              </a:solidFill>
            </a:endParaRPr>
          </a:p>
        </p:txBody>
      </p:sp>
      <p:sp>
        <p:nvSpPr>
          <p:cNvPr id="270" name="Google Shape;270;p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71" name="Google Shape;271;p29"/>
          <p:cNvSpPr txBox="1"/>
          <p:nvPr/>
        </p:nvSpPr>
        <p:spPr>
          <a:xfrm>
            <a:off x="2951325" y="2922875"/>
            <a:ext cx="4740600" cy="19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r>
              <a:rPr lang="en">
                <a:solidFill>
                  <a:srgbClr val="FF0000"/>
                </a:solidFill>
              </a:rPr>
              <a:t>{</a:t>
            </a:r>
            <a:endParaRPr>
              <a:solidFill>
                <a:srgbClr val="FF0000"/>
              </a:solidFill>
            </a:endParaRPr>
          </a:p>
          <a:p>
            <a:pPr marL="0" lvl="0" indent="0" algn="l" rtl="0">
              <a:spcBef>
                <a:spcPts val="0"/>
              </a:spcBef>
              <a:spcAft>
                <a:spcPts val="0"/>
              </a:spcAft>
              <a:buNone/>
            </a:pPr>
            <a:r>
              <a:rPr lang="en"/>
              <a:t>	public static void main(String[] args) </a:t>
            </a:r>
            <a:r>
              <a:rPr lang="en">
                <a:solidFill>
                  <a:srgbClr val="FF0000"/>
                </a:solidFill>
              </a:rPr>
              <a:t>{</a:t>
            </a:r>
            <a:endParaRPr>
              <a:solidFill>
                <a:srgbClr val="FF0000"/>
              </a:solidFill>
            </a:endParaRPr>
          </a:p>
          <a:p>
            <a:pPr marL="0" lvl="0" indent="0" algn="l" rtl="0">
              <a:spcBef>
                <a:spcPts val="0"/>
              </a:spcBef>
              <a:spcAft>
                <a:spcPts val="0"/>
              </a:spcAft>
              <a:buNone/>
            </a:pPr>
            <a:r>
              <a:rPr lang="en"/>
              <a:t>		System.out.println("Hola mundo!!!!")</a:t>
            </a:r>
            <a:r>
              <a:rPr lang="en">
                <a:solidFill>
                  <a:srgbClr val="FF0000"/>
                </a:solidFill>
              </a:rPr>
              <a:t>;</a:t>
            </a:r>
            <a:endParaRPr>
              <a:solidFill>
                <a:srgbClr val="FF0000"/>
              </a:solidFill>
            </a:endParaRPr>
          </a:p>
          <a:p>
            <a:pPr marL="0" lvl="0" indent="0" algn="l" rtl="0">
              <a:spcBef>
                <a:spcPts val="0"/>
              </a:spcBef>
              <a:spcAft>
                <a:spcPts val="0"/>
              </a:spcAft>
              <a:buNone/>
            </a:pPr>
            <a:r>
              <a:rPr lang="en"/>
              <a:t>	</a:t>
            </a:r>
            <a:r>
              <a:rPr lang="en">
                <a:solidFill>
                  <a:srgbClr val="FF0000"/>
                </a:solidFill>
              </a:rPr>
              <a:t>}</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solidFill>
                  <a:srgbClr val="FF0000"/>
                </a:solidFill>
              </a:rPr>
              <a:t>}</a:t>
            </a:r>
            <a:r>
              <a:rPr lang="en">
                <a:solidFill>
                  <a:srgbClr val="6AA84F"/>
                </a:solidFill>
              </a:rPr>
              <a:t>//cierre de clase</a:t>
            </a:r>
            <a:endParaRPr>
              <a:solidFill>
                <a:srgbClr val="6AA84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a:t>
            </a:r>
            <a:endParaRPr/>
          </a:p>
        </p:txBody>
      </p:sp>
      <p:sp>
        <p:nvSpPr>
          <p:cNvPr id="277" name="Google Shape;277;p30"/>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Un tipo de datos es un atributo que indica al ordenador sobre la clase de datos que se va a manejar. Esto incluye imponer restricciones en los datos:</a:t>
            </a:r>
            <a:endParaRPr sz="2100">
              <a:solidFill>
                <a:schemeClr val="dk1"/>
              </a:solidFill>
              <a:latin typeface="Calibri"/>
              <a:ea typeface="Calibri"/>
              <a:cs typeface="Calibri"/>
              <a:sym typeface="Calibri"/>
            </a:endParaRPr>
          </a:p>
          <a:p>
            <a:pPr marL="342900" lvl="0" indent="-298450" algn="just" rtl="0">
              <a:lnSpc>
                <a:spcPct val="90000"/>
              </a:lnSpc>
              <a:spcBef>
                <a:spcPts val="80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como qué valores pueden tomar y </a:t>
            </a:r>
            <a:endParaRPr sz="2100">
              <a:solidFill>
                <a:schemeClr val="dk1"/>
              </a:solidFill>
              <a:latin typeface="Calibri"/>
              <a:ea typeface="Calibri"/>
              <a:cs typeface="Calibri"/>
              <a:sym typeface="Calibri"/>
            </a:endParaRPr>
          </a:p>
          <a:p>
            <a:pPr marL="342900" lvl="0" indent="-298450" algn="just" rtl="0">
              <a:lnSpc>
                <a:spcPct val="9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qué operaciones se pueden realizar.</a:t>
            </a:r>
            <a:endParaRPr sz="2100">
              <a:solidFill>
                <a:schemeClr val="dk1"/>
              </a:solidFill>
              <a:latin typeface="Calibri"/>
              <a:ea typeface="Calibri"/>
              <a:cs typeface="Calibri"/>
              <a:sym typeface="Calibri"/>
            </a:endParaRPr>
          </a:p>
          <a:p>
            <a:pPr marL="0" lvl="0" indent="0" algn="just" rtl="0">
              <a:lnSpc>
                <a:spcPct val="90000"/>
              </a:lnSpc>
              <a:spcBef>
                <a:spcPts val="800"/>
              </a:spcBef>
              <a:spcAft>
                <a:spcPts val="0"/>
              </a:spcAft>
              <a:buClr>
                <a:schemeClr val="dk1"/>
              </a:buClr>
              <a:buSzPts val="1100"/>
              <a:buFont typeface="Arial"/>
              <a:buNone/>
            </a:pP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El lenguaje Java define 8 tipos de datos primitivos</a:t>
            </a:r>
            <a:endParaRPr sz="1800">
              <a:solidFill>
                <a:srgbClr val="000000"/>
              </a:solidFill>
            </a:endParaRPr>
          </a:p>
        </p:txBody>
      </p:sp>
      <p:sp>
        <p:nvSpPr>
          <p:cNvPr id="278" name="Google Shape;278;p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primitivos</a:t>
            </a:r>
            <a:endParaRPr/>
          </a:p>
        </p:txBody>
      </p:sp>
      <p:sp>
        <p:nvSpPr>
          <p:cNvPr id="284" name="Google Shape;284;p31"/>
          <p:cNvSpPr txBox="1">
            <a:spLocks noGrp="1"/>
          </p:cNvSpPr>
          <p:nvPr>
            <p:ph type="body" idx="1"/>
          </p:nvPr>
        </p:nvSpPr>
        <p:spPr>
          <a:xfrm>
            <a:off x="176100" y="2061700"/>
            <a:ext cx="4744800" cy="2362800"/>
          </a:xfrm>
          <a:prstGeom prst="rect">
            <a:avLst/>
          </a:prstGeom>
        </p:spPr>
        <p:txBody>
          <a:bodyPr spcFirstLastPara="1" wrap="square" lIns="0" tIns="0" rIns="0" bIns="0" anchor="t" anchorCtr="0">
            <a:noAutofit/>
          </a:bodyPr>
          <a:lstStyle/>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tipos numéricos</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Números enteros: byte, short, int, long</a:t>
            </a:r>
            <a:endParaRPr sz="18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Número con punto flotante: float, </a:t>
            </a:r>
            <a:r>
              <a:rPr lang="en" sz="1800" b="1">
                <a:solidFill>
                  <a:schemeClr val="dk1"/>
                </a:solidFill>
                <a:latin typeface="Calibri"/>
                <a:ea typeface="Calibri"/>
                <a:cs typeface="Calibri"/>
                <a:sym typeface="Calibri"/>
              </a:rPr>
              <a:t>double</a:t>
            </a:r>
            <a:endParaRPr sz="1800" b="1">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lógico</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caracter</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char</a:t>
            </a:r>
            <a:endParaRPr sz="1800">
              <a:solidFill>
                <a:schemeClr val="dk1"/>
              </a:solidFill>
              <a:latin typeface="Calibri"/>
              <a:ea typeface="Calibri"/>
              <a:cs typeface="Calibri"/>
              <a:sym typeface="Calibri"/>
            </a:endParaRPr>
          </a:p>
        </p:txBody>
      </p:sp>
      <p:sp>
        <p:nvSpPr>
          <p:cNvPr id="285" name="Google Shape;285;p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pic>
        <p:nvPicPr>
          <p:cNvPr id="286" name="Google Shape;286;p31"/>
          <p:cNvPicPr preferRelativeResize="0"/>
          <p:nvPr/>
        </p:nvPicPr>
        <p:blipFill>
          <a:blip r:embed="rId3">
            <a:alphaModFix/>
          </a:blip>
          <a:stretch>
            <a:fillRect/>
          </a:stretch>
        </p:blipFill>
        <p:spPr>
          <a:xfrm>
            <a:off x="3592425" y="3099525"/>
            <a:ext cx="5551575" cy="211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compuestos</a:t>
            </a:r>
            <a:endParaRPr/>
          </a:p>
        </p:txBody>
      </p:sp>
      <p:sp>
        <p:nvSpPr>
          <p:cNvPr id="292" name="Google Shape;292;p32"/>
          <p:cNvSpPr txBox="1">
            <a:spLocks noGrp="1"/>
          </p:cNvSpPr>
          <p:nvPr>
            <p:ph type="body" idx="1"/>
          </p:nvPr>
        </p:nvSpPr>
        <p:spPr>
          <a:xfrm>
            <a:off x="176100" y="2061700"/>
            <a:ext cx="8512500" cy="2362800"/>
          </a:xfrm>
          <a:prstGeom prst="rect">
            <a:avLst/>
          </a:prstGeom>
        </p:spPr>
        <p:txBody>
          <a:bodyPr spcFirstLastPara="1" wrap="square" lIns="0" tIns="0" rIns="0" bIns="0" anchor="t" anchorCtr="0">
            <a:noAutofit/>
          </a:bodyPr>
          <a:lstStyle/>
          <a:p>
            <a:pPr marL="177800" lvl="0" indent="-215900" algn="l" rtl="0">
              <a:lnSpc>
                <a:spcPct val="90000"/>
              </a:lnSpc>
              <a:spcBef>
                <a:spcPts val="0"/>
              </a:spcBef>
              <a:spcAft>
                <a:spcPts val="0"/>
              </a:spcAft>
              <a:buClr>
                <a:srgbClr val="002060"/>
              </a:buClr>
              <a:buSzPts val="2800"/>
              <a:buFont typeface="Arial"/>
              <a:buChar char="•"/>
            </a:pPr>
            <a:r>
              <a:rPr lang="en" sz="2800" dirty="0">
                <a:solidFill>
                  <a:schemeClr val="dk1"/>
                </a:solidFill>
                <a:latin typeface="Calibri"/>
                <a:ea typeface="Calibri"/>
                <a:cs typeface="Calibri"/>
                <a:sym typeface="Calibri"/>
              </a:rPr>
              <a:t>Tipos complejos o compuestos (poseen sus propios métodos)</a:t>
            </a:r>
            <a:endParaRPr sz="28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String : crear cadenas de caracteres</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Scanner : leer entrada de datos por teclado</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ArrayList : creación de arreglos dinámicos</a:t>
            </a:r>
            <a:endParaRPr sz="2100" dirty="0">
              <a:solidFill>
                <a:schemeClr val="dk1"/>
              </a:solidFill>
              <a:latin typeface="Calibri"/>
              <a:ea typeface="Calibri"/>
              <a:cs typeface="Calibri"/>
              <a:sym typeface="Calibri"/>
            </a:endParaRPr>
          </a:p>
        </p:txBody>
      </p:sp>
      <p:sp>
        <p:nvSpPr>
          <p:cNvPr id="293" name="Google Shape;293;p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Sintaxis del Lenguaje de Programación</a:t>
            </a:r>
            <a:endParaRPr/>
          </a:p>
        </p:txBody>
      </p:sp>
      <p:pic>
        <p:nvPicPr>
          <p:cNvPr id="151" name="Google Shape;151;p15"/>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Identificadores</a:t>
            </a:r>
            <a:endParaRPr/>
          </a:p>
        </p:txBody>
      </p:sp>
      <p:sp>
        <p:nvSpPr>
          <p:cNvPr id="299" name="Google Shape;299;p3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1450" algn="just" rtl="0">
              <a:lnSpc>
                <a:spcPct val="8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Inician con una letra</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Puede contener letras, números, _ y $</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Deben ser descriptivos.</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Si el nombre es compuesto por varias palabras debe iniciar con minúscula y luego cada palabra con mayúscula.</a:t>
            </a:r>
            <a:endParaRPr sz="21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chemeClr val="dk1"/>
                </a:solidFill>
                <a:latin typeface="Calibri"/>
                <a:ea typeface="Calibri"/>
                <a:cs typeface="Calibri"/>
                <a:sym typeface="Calibri"/>
              </a:rPr>
              <a:t>promedio		contador	$test	this_is_ok	val1</a:t>
            </a:r>
            <a:endParaRPr sz="18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rgbClr val="CC0000"/>
                </a:solidFill>
                <a:latin typeface="Calibri"/>
                <a:ea typeface="Calibri"/>
                <a:cs typeface="Calibri"/>
                <a:sym typeface="Calibri"/>
              </a:rPr>
              <a:t>2contador		alto-ancho	No/si	</a:t>
            </a:r>
            <a:r>
              <a:rPr lang="en" sz="1800">
                <a:solidFill>
                  <a:schemeClr val="dk1"/>
                </a:solidFill>
                <a:latin typeface="Calibri"/>
                <a:ea typeface="Calibri"/>
                <a:cs typeface="Calibri"/>
                <a:sym typeface="Calibri"/>
              </a:rPr>
              <a:t>itemActual</a:t>
            </a:r>
            <a:endParaRPr sz="18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rgbClr val="ED7D31"/>
                </a:solidFill>
                <a:latin typeface="Calibri"/>
                <a:ea typeface="Calibri"/>
                <a:cs typeface="Calibri"/>
                <a:sym typeface="Calibri"/>
              </a:rPr>
              <a:t>Java es </a:t>
            </a:r>
            <a:r>
              <a:rPr lang="en" sz="2100" b="1">
                <a:solidFill>
                  <a:srgbClr val="ED7D31"/>
                </a:solidFill>
                <a:latin typeface="Calibri"/>
                <a:ea typeface="Calibri"/>
                <a:cs typeface="Calibri"/>
                <a:sym typeface="Calibri"/>
              </a:rPr>
              <a:t>case sentive. </a:t>
            </a:r>
            <a:r>
              <a:rPr lang="en" sz="2100">
                <a:solidFill>
                  <a:srgbClr val="ED7D31"/>
                </a:solidFill>
                <a:latin typeface="Calibri"/>
                <a:ea typeface="Calibri"/>
                <a:cs typeface="Calibri"/>
                <a:sym typeface="Calibri"/>
              </a:rPr>
              <a:t>Las letras minúsculas y mayúsculas son diferentes</a:t>
            </a:r>
            <a:endParaRPr sz="18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0" name="Google Shape;300;p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06" name="Google Shape;306;p3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58750" algn="just" rtl="0">
              <a:lnSpc>
                <a:spcPct val="90000"/>
              </a:lnSpc>
              <a:spcBef>
                <a:spcPts val="0"/>
              </a:spcBef>
              <a:spcAft>
                <a:spcPts val="0"/>
              </a:spcAft>
              <a:buClr>
                <a:srgbClr val="000000"/>
              </a:buClr>
              <a:buSzPts val="1900"/>
              <a:buFont typeface="Arial"/>
              <a:buChar char="•"/>
            </a:pPr>
            <a:r>
              <a:rPr lang="en" sz="1900">
                <a:solidFill>
                  <a:srgbClr val="000000"/>
                </a:solidFill>
                <a:latin typeface="Calibri"/>
                <a:ea typeface="Calibri"/>
                <a:cs typeface="Calibri"/>
                <a:sym typeface="Calibri"/>
              </a:rPr>
              <a:t>Una variable es un nombre para una espacio en memoria que almacenará un valor de un determinado tipo.</a:t>
            </a:r>
            <a:endParaRPr sz="1400">
              <a:solidFill>
                <a:srgbClr val="000000"/>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En Java las variables tienen </a:t>
            </a:r>
            <a:r>
              <a:rPr lang="en" sz="1900" b="1">
                <a:solidFill>
                  <a:schemeClr val="dk1"/>
                </a:solidFill>
                <a:latin typeface="Calibri"/>
                <a:ea typeface="Calibri"/>
                <a:cs typeface="Calibri"/>
                <a:sym typeface="Calibri"/>
              </a:rPr>
              <a:t>un tipo de dato específico</a:t>
            </a:r>
            <a:r>
              <a:rPr lang="en" sz="1900">
                <a:solidFill>
                  <a:schemeClr val="dk1"/>
                </a:solidFill>
                <a:latin typeface="Calibri"/>
                <a:ea typeface="Calibri"/>
                <a:cs typeface="Calibri"/>
                <a:sym typeface="Calibri"/>
              </a:rPr>
              <a:t>, que se especifica al momento de declarar una variable.</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Consiste de un </a:t>
            </a:r>
            <a:r>
              <a:rPr lang="en" sz="1900" b="1">
                <a:solidFill>
                  <a:schemeClr val="dk1"/>
                </a:solidFill>
                <a:latin typeface="Calibri"/>
                <a:ea typeface="Calibri"/>
                <a:cs typeface="Calibri"/>
                <a:sym typeface="Calibri"/>
              </a:rPr>
              <a:t>tipo</a:t>
            </a:r>
            <a:r>
              <a:rPr lang="en" sz="1900">
                <a:solidFill>
                  <a:schemeClr val="dk1"/>
                </a:solidFill>
                <a:latin typeface="Calibri"/>
                <a:ea typeface="Calibri"/>
                <a:cs typeface="Calibri"/>
                <a:sym typeface="Calibri"/>
              </a:rPr>
              <a:t> seguido de una lista de variables.</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No puedo asignar un valor a una variable sin antes haberla declarado.</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Cada variable puede ser inicializada en la declaración.</a:t>
            </a: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7" name="Google Shape;307;p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13" name="Google Shape;313;p35"/>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7800" algn="l" rtl="0">
              <a:lnSpc>
                <a:spcPct val="90000"/>
              </a:lnSpc>
              <a:spcBef>
                <a:spcPts val="0"/>
              </a:spcBef>
              <a:spcAft>
                <a:spcPts val="0"/>
              </a:spcAft>
              <a:buClr>
                <a:srgbClr val="00B0F0"/>
              </a:buClr>
              <a:buSzPts val="1900"/>
              <a:buFont typeface="Arial"/>
              <a:buNone/>
            </a:pPr>
            <a:r>
              <a:rPr lang="en" sz="1900">
                <a:solidFill>
                  <a:schemeClr val="dk1"/>
                </a:solidFill>
                <a:latin typeface="Calibri"/>
                <a:ea typeface="Calibri"/>
                <a:cs typeface="Calibri"/>
                <a:sym typeface="Calibri"/>
              </a:rPr>
              <a:t>Ejemplos:</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total;</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max = 45</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múltiples variables en una misma línea</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char</a:t>
            </a:r>
            <a:r>
              <a:rPr lang="en" sz="1700">
                <a:solidFill>
                  <a:schemeClr val="dk1"/>
                </a:solidFill>
                <a:latin typeface="Calibri"/>
                <a:ea typeface="Calibri"/>
                <a:cs typeface="Calibri"/>
                <a:sym typeface="Calibri"/>
              </a:rPr>
              <a:t> letter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 digit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7</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variables con el mismo valor</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double</a:t>
            </a:r>
            <a:r>
              <a:rPr lang="en" sz="1700">
                <a:solidFill>
                  <a:schemeClr val="dk1"/>
                </a:solidFill>
                <a:latin typeface="Calibri"/>
                <a:ea typeface="Calibri"/>
                <a:cs typeface="Calibri"/>
                <a:sym typeface="Calibri"/>
              </a:rPr>
              <a:t> num1, num2 = 4.356, num3;</a:t>
            </a:r>
            <a:endParaRPr sz="1900">
              <a:solidFill>
                <a:srgbClr val="000000"/>
              </a:solidFill>
              <a:latin typeface="Calibri"/>
              <a:ea typeface="Calibri"/>
              <a:cs typeface="Calibri"/>
              <a:sym typeface="Calibri"/>
            </a:endParaRPr>
          </a:p>
        </p:txBody>
      </p:sp>
      <p:sp>
        <p:nvSpPr>
          <p:cNvPr id="314" name="Google Shape;314;p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Rectangle 1">
            <a:extLst>
              <a:ext uri="{FF2B5EF4-FFF2-40B4-BE49-F238E27FC236}">
                <a16:creationId xmlns:a16="http://schemas.microsoft.com/office/drawing/2014/main" id="{111E33F5-0C34-411E-B5AF-2DDCD8E3AC10}"/>
              </a:ext>
            </a:extLst>
          </p:cNvPr>
          <p:cNvSpPr/>
          <p:nvPr/>
        </p:nvSpPr>
        <p:spPr>
          <a:xfrm>
            <a:off x="8457900" y="45720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Precedencia de operadores</a:t>
            </a:r>
            <a:endParaRPr/>
          </a:p>
        </p:txBody>
      </p:sp>
      <p:sp>
        <p:nvSpPr>
          <p:cNvPr id="320" name="Google Shape;320;p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graphicFrame>
        <p:nvGraphicFramePr>
          <p:cNvPr id="321" name="Google Shape;321;p36"/>
          <p:cNvGraphicFramePr/>
          <p:nvPr/>
        </p:nvGraphicFramePr>
        <p:xfrm>
          <a:off x="1808125" y="1671938"/>
          <a:ext cx="7119250" cy="3394860"/>
        </p:xfrm>
        <a:graphic>
          <a:graphicData uri="http://schemas.openxmlformats.org/drawingml/2006/table">
            <a:tbl>
              <a:tblPr>
                <a:noFill/>
                <a:tableStyleId>{189BBBA8-BB3A-4A42-8A00-8C4FFC0E77FC}</a:tableStyleId>
              </a:tblPr>
              <a:tblGrid>
                <a:gridCol w="988800">
                  <a:extLst>
                    <a:ext uri="{9D8B030D-6E8A-4147-A177-3AD203B41FA5}">
                      <a16:colId xmlns:a16="http://schemas.microsoft.com/office/drawing/2014/main" val="20000"/>
                    </a:ext>
                  </a:extLst>
                </a:gridCol>
                <a:gridCol w="1516125">
                  <a:extLst>
                    <a:ext uri="{9D8B030D-6E8A-4147-A177-3AD203B41FA5}">
                      <a16:colId xmlns:a16="http://schemas.microsoft.com/office/drawing/2014/main" val="20001"/>
                    </a:ext>
                  </a:extLst>
                </a:gridCol>
                <a:gridCol w="2219275">
                  <a:extLst>
                    <a:ext uri="{9D8B030D-6E8A-4147-A177-3AD203B41FA5}">
                      <a16:colId xmlns:a16="http://schemas.microsoft.com/office/drawing/2014/main" val="20002"/>
                    </a:ext>
                  </a:extLst>
                </a:gridCol>
                <a:gridCol w="2395050">
                  <a:extLst>
                    <a:ext uri="{9D8B030D-6E8A-4147-A177-3AD203B41FA5}">
                      <a16:colId xmlns:a16="http://schemas.microsoft.com/office/drawing/2014/main" val="20003"/>
                    </a:ext>
                  </a:extLst>
                </a:gridCol>
              </a:tblGrid>
              <a:tr h="373025">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Prec.</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Operador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Orden</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57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1</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Mas unario</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Menos unario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2</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Multiplicación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División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Residuo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3</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Suma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Resta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Concatenación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74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4</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Asignación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Operadores relacionales y lógicos</a:t>
            </a:r>
            <a:endParaRPr/>
          </a:p>
        </p:txBody>
      </p:sp>
      <p:sp>
        <p:nvSpPr>
          <p:cNvPr id="327" name="Google Shape;327;p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24</a:t>
            </a:fld>
            <a:endParaRPr/>
          </a:p>
        </p:txBody>
      </p:sp>
      <p:graphicFrame>
        <p:nvGraphicFramePr>
          <p:cNvPr id="328" name="Google Shape;328;p37"/>
          <p:cNvGraphicFramePr/>
          <p:nvPr/>
        </p:nvGraphicFramePr>
        <p:xfrm>
          <a:off x="3071288" y="1728075"/>
          <a:ext cx="3941950" cy="3278250"/>
        </p:xfrm>
        <a:graphic>
          <a:graphicData uri="http://schemas.openxmlformats.org/drawingml/2006/table">
            <a:tbl>
              <a:tblPr>
                <a:solidFill>
                  <a:srgbClr val="FFFFFF"/>
                </a:solidFill>
                <a:tableStyleId>{189BBBA8-BB3A-4A42-8A00-8C4FFC0E77FC}</a:tableStyleId>
              </a:tblPr>
              <a:tblGrid>
                <a:gridCol w="1096875">
                  <a:extLst>
                    <a:ext uri="{9D8B030D-6E8A-4147-A177-3AD203B41FA5}">
                      <a16:colId xmlns:a16="http://schemas.microsoft.com/office/drawing/2014/main" val="20000"/>
                    </a:ext>
                  </a:extLst>
                </a:gridCol>
                <a:gridCol w="2845075">
                  <a:extLst>
                    <a:ext uri="{9D8B030D-6E8A-4147-A177-3AD203B41FA5}">
                      <a16:colId xmlns:a16="http://schemas.microsoft.com/office/drawing/2014/main" val="20001"/>
                    </a:ext>
                  </a:extLst>
                </a:gridCol>
              </a:tblGrid>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OPERADOR</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DESCRIPCIÓN</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distinto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6547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&lt;, &lt;=, &gt;, &gt;=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Menor, menor o igual, mayor, mayor o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&amp;&amp;</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and (y)</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or (o)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5"/>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not (no)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a:t>
            </a:r>
            <a:endParaRPr/>
          </a:p>
        </p:txBody>
      </p:sp>
      <p:sp>
        <p:nvSpPr>
          <p:cNvPr id="334" name="Google Shape;334;p38"/>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3" indent="-133350" algn="l" rtl="0">
              <a:lnSpc>
                <a:spcPct val="90000"/>
              </a:lnSpc>
              <a:spcBef>
                <a:spcPts val="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Estructuras Condicionales</a:t>
            </a:r>
            <a:endParaRPr sz="1400">
              <a:solidFill>
                <a:schemeClr val="dk1"/>
              </a:solidFill>
              <a:latin typeface="Arial"/>
              <a:ea typeface="Arial"/>
              <a:cs typeface="Arial"/>
              <a:sym typeface="Arial"/>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If – else if – else</a:t>
            </a:r>
            <a:endParaRPr sz="1800">
              <a:solidFill>
                <a:schemeClr val="dk1"/>
              </a:solidFill>
              <a:latin typeface="Calibri"/>
              <a:ea typeface="Calibri"/>
              <a:cs typeface="Calibri"/>
              <a:sym typeface="Calibri"/>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switch</a:t>
            </a:r>
            <a:endParaRPr sz="1800">
              <a:solidFill>
                <a:schemeClr val="dk1"/>
              </a:solidFill>
              <a:latin typeface="Calibri"/>
              <a:ea typeface="Calibri"/>
              <a:cs typeface="Calibri"/>
              <a:sym typeface="Calibri"/>
            </a:endParaRPr>
          </a:p>
          <a:p>
            <a:pPr marL="0" lvl="3" indent="-133350" algn="l" rtl="0">
              <a:lnSpc>
                <a:spcPct val="90000"/>
              </a:lnSpc>
              <a:spcBef>
                <a:spcPts val="80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Lazos</a:t>
            </a:r>
            <a:endParaRPr sz="1400">
              <a:solidFill>
                <a:schemeClr val="dk1"/>
              </a:solidFill>
              <a:latin typeface="Arial"/>
              <a:ea typeface="Arial"/>
              <a:cs typeface="Arial"/>
              <a:sym typeface="Arial"/>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Bloque for</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while</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do while </a:t>
            </a:r>
            <a:endParaRPr sz="1900">
              <a:solidFill>
                <a:schemeClr val="dk1"/>
              </a:solidFill>
              <a:latin typeface="Calibri"/>
              <a:ea typeface="Calibri"/>
              <a:cs typeface="Calibri"/>
              <a:sym typeface="Calibri"/>
            </a:endParaRPr>
          </a:p>
        </p:txBody>
      </p:sp>
      <p:sp>
        <p:nvSpPr>
          <p:cNvPr id="335" name="Google Shape;335;p3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condicionales</a:t>
            </a:r>
            <a:endParaRPr/>
          </a:p>
        </p:txBody>
      </p:sp>
      <p:sp>
        <p:nvSpPr>
          <p:cNvPr id="341" name="Google Shape;341;p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42" name="Google Shape;342;p39"/>
          <p:cNvSpPr txBox="1"/>
          <p:nvPr/>
        </p:nvSpPr>
        <p:spPr>
          <a:xfrm>
            <a:off x="1177941" y="2426695"/>
            <a:ext cx="3229800" cy="25623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B0F0"/>
                </a:solidFill>
                <a:latin typeface="Calibri"/>
                <a:ea typeface="Calibri"/>
                <a:cs typeface="Calibri"/>
                <a:sym typeface="Calibri"/>
              </a:rPr>
              <a:t>If </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a:t>
            </a:r>
            <a:r>
              <a:rPr lang="en" sz="1800">
                <a:solidFill>
                  <a:srgbClr val="00B0F0"/>
                </a:solidFill>
                <a:latin typeface="Calibri"/>
                <a:ea typeface="Calibri"/>
                <a:cs typeface="Calibri"/>
                <a:sym typeface="Calibri"/>
              </a:rPr>
              <a:t>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a:t>
            </a:r>
            <a:r>
              <a:rPr lang="en" sz="1800">
                <a:solidFill>
                  <a:srgbClr val="000000"/>
                </a:solidFill>
                <a:latin typeface="Calibri"/>
                <a:ea typeface="Calibri"/>
                <a:cs typeface="Calibri"/>
                <a:sym typeface="Calibri"/>
              </a:rPr>
              <a:t>n){</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a:t>
            </a:r>
            <a:endParaRPr sz="1100"/>
          </a:p>
        </p:txBody>
      </p:sp>
      <p:sp>
        <p:nvSpPr>
          <p:cNvPr id="343" name="Google Shape;343;p39"/>
          <p:cNvSpPr txBox="1"/>
          <p:nvPr/>
        </p:nvSpPr>
        <p:spPr>
          <a:xfrm>
            <a:off x="5609691" y="2165999"/>
            <a:ext cx="3229800" cy="29775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203200" marR="0" lvl="1" indent="0" algn="l" rtl="0">
              <a:spcBef>
                <a:spcPts val="0"/>
              </a:spcBef>
              <a:spcAft>
                <a:spcPts val="0"/>
              </a:spcAft>
              <a:buClr>
                <a:srgbClr val="00B0F0"/>
              </a:buClr>
              <a:buSzPts val="1400"/>
              <a:buFont typeface="Calibri"/>
              <a:buNone/>
            </a:pPr>
            <a:r>
              <a:rPr lang="en" sz="1400" b="1" i="1" u="none" strike="noStrike" cap="none">
                <a:solidFill>
                  <a:srgbClr val="00B0F0"/>
                </a:solidFill>
                <a:latin typeface="Calibri"/>
                <a:ea typeface="Calibri"/>
                <a:cs typeface="Calibri"/>
                <a:sym typeface="Calibri"/>
              </a:rPr>
              <a:t>switch</a:t>
            </a:r>
            <a:r>
              <a:rPr lang="en" sz="1400" b="0" i="1" u="none" strike="noStrike" cap="none">
                <a:solidFill>
                  <a:srgbClr val="000000"/>
                </a:solidFill>
                <a:latin typeface="Calibri"/>
                <a:ea typeface="Calibri"/>
                <a:cs typeface="Calibri"/>
                <a:sym typeface="Calibri"/>
              </a:rPr>
              <a:t>( variable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valor1:</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valor2:</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endParaRPr sz="1400" b="0" i="1" u="none" strike="noStrike" cap="none">
              <a:solidFill>
                <a:srgbClr val="000000"/>
              </a:solidFill>
              <a:latin typeface="Calibri"/>
              <a:ea typeface="Calibri"/>
              <a:cs typeface="Calibri"/>
              <a:sym typeface="Calibri"/>
            </a:endParaRPr>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valorN:</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default</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a:t>
            </a:r>
            <a:endParaRPr sz="1100"/>
          </a:p>
        </p:txBody>
      </p:sp>
      <p:sp>
        <p:nvSpPr>
          <p:cNvPr id="344" name="Google Shape;344;p39"/>
          <p:cNvSpPr txBox="1"/>
          <p:nvPr/>
        </p:nvSpPr>
        <p:spPr>
          <a:xfrm>
            <a:off x="1771225" y="1964400"/>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if</a:t>
            </a:r>
            <a:endParaRPr sz="2400" b="1">
              <a:latin typeface="Chivo"/>
              <a:ea typeface="Chivo"/>
              <a:cs typeface="Chivo"/>
              <a:sym typeface="Chivo"/>
            </a:endParaRPr>
          </a:p>
        </p:txBody>
      </p:sp>
      <p:sp>
        <p:nvSpPr>
          <p:cNvPr id="345" name="Google Shape;345;p39"/>
          <p:cNvSpPr txBox="1"/>
          <p:nvPr/>
        </p:nvSpPr>
        <p:spPr>
          <a:xfrm>
            <a:off x="6193200" y="1680300"/>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switch</a:t>
            </a:r>
            <a:endParaRPr sz="2400" b="1">
              <a:latin typeface="Chivo"/>
              <a:ea typeface="Chivo"/>
              <a:cs typeface="Chivo"/>
              <a:sym typeface="Chivo"/>
            </a:endParaRPr>
          </a:p>
        </p:txBody>
      </p:sp>
      <p:sp>
        <p:nvSpPr>
          <p:cNvPr id="9" name="Rectangle 8">
            <a:extLst>
              <a:ext uri="{FF2B5EF4-FFF2-40B4-BE49-F238E27FC236}">
                <a16:creationId xmlns:a16="http://schemas.microsoft.com/office/drawing/2014/main" id="{DC5E2B87-2E4A-4B25-BD3F-6FB2BB0E5DDF}"/>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iterativas</a:t>
            </a:r>
            <a:endParaRPr/>
          </a:p>
        </p:txBody>
      </p:sp>
      <p:sp>
        <p:nvSpPr>
          <p:cNvPr id="351" name="Google Shape;351;p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352" name="Google Shape;352;p40"/>
          <p:cNvSpPr txBox="1"/>
          <p:nvPr/>
        </p:nvSpPr>
        <p:spPr>
          <a:xfrm>
            <a:off x="740725" y="2125725"/>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for</a:t>
            </a:r>
            <a:endParaRPr sz="2400" b="1">
              <a:latin typeface="Chivo"/>
              <a:ea typeface="Chivo"/>
              <a:cs typeface="Chivo"/>
              <a:sym typeface="Chivo"/>
            </a:endParaRPr>
          </a:p>
        </p:txBody>
      </p:sp>
      <p:sp>
        <p:nvSpPr>
          <p:cNvPr id="353" name="Google Shape;353;p40"/>
          <p:cNvSpPr txBox="1"/>
          <p:nvPr/>
        </p:nvSpPr>
        <p:spPr>
          <a:xfrm>
            <a:off x="4029525" y="2125725"/>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while</a:t>
            </a:r>
            <a:endParaRPr sz="2400" b="1">
              <a:latin typeface="Chivo"/>
              <a:ea typeface="Chivo"/>
              <a:cs typeface="Chivo"/>
              <a:sym typeface="Chivo"/>
            </a:endParaRPr>
          </a:p>
        </p:txBody>
      </p:sp>
      <p:sp>
        <p:nvSpPr>
          <p:cNvPr id="354" name="Google Shape;354;p40"/>
          <p:cNvSpPr txBox="1"/>
          <p:nvPr/>
        </p:nvSpPr>
        <p:spPr>
          <a:xfrm>
            <a:off x="191275" y="2572600"/>
            <a:ext cx="32967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4A86E8"/>
                </a:solidFill>
                <a:latin typeface="Calibri"/>
                <a:ea typeface="Calibri"/>
                <a:cs typeface="Calibri"/>
                <a:sym typeface="Calibri"/>
              </a:rPr>
              <a:t>for</a:t>
            </a:r>
            <a:r>
              <a:rPr lang="en" sz="1500" b="1">
                <a:solidFill>
                  <a:srgbClr val="000000"/>
                </a:solidFill>
                <a:latin typeface="Calibri"/>
                <a:ea typeface="Calibri"/>
                <a:cs typeface="Calibri"/>
                <a:sym typeface="Calibri"/>
              </a:rPr>
              <a:t>(initialization; condition; iteration){ 	</a:t>
            </a:r>
            <a:endParaRPr sz="1500" b="1">
              <a:solidFill>
                <a:srgbClr val="000000"/>
              </a:solidFill>
              <a:latin typeface="Calibri"/>
              <a:ea typeface="Calibri"/>
              <a:cs typeface="Calibri"/>
              <a:sym typeface="Calibri"/>
            </a:endParaRPr>
          </a:p>
          <a:p>
            <a:pPr marL="0" marR="0" lvl="0" indent="0" algn="l" rtl="0">
              <a:spcBef>
                <a:spcPts val="0"/>
              </a:spcBef>
              <a:spcAft>
                <a:spcPts val="0"/>
              </a:spcAft>
              <a:buNone/>
            </a:pPr>
            <a:r>
              <a:rPr lang="en" sz="1500" b="1">
                <a:latin typeface="Calibri"/>
                <a:ea typeface="Calibri"/>
                <a:cs typeface="Calibri"/>
                <a:sym typeface="Calibri"/>
              </a:rPr>
              <a:t>           </a:t>
            </a:r>
            <a:r>
              <a:rPr lang="en" sz="1500" b="1">
                <a:solidFill>
                  <a:srgbClr val="000000"/>
                </a:solidFill>
                <a:latin typeface="Calibri"/>
                <a:ea typeface="Calibri"/>
                <a:cs typeface="Calibri"/>
                <a:sym typeface="Calibri"/>
              </a:rPr>
              <a:t>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	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a:t>
            </a:r>
            <a:endParaRPr sz="1500" b="1">
              <a:solidFill>
                <a:srgbClr val="000000"/>
              </a:solidFill>
              <a:latin typeface="Calibri"/>
              <a:ea typeface="Calibri"/>
              <a:cs typeface="Calibri"/>
              <a:sym typeface="Calibri"/>
            </a:endParaRPr>
          </a:p>
        </p:txBody>
      </p:sp>
      <p:sp>
        <p:nvSpPr>
          <p:cNvPr id="355" name="Google Shape;355;p40"/>
          <p:cNvSpPr txBox="1"/>
          <p:nvPr/>
        </p:nvSpPr>
        <p:spPr>
          <a:xfrm>
            <a:off x="3596027" y="2572600"/>
            <a:ext cx="2473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 {</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endParaRPr sz="1100"/>
          </a:p>
        </p:txBody>
      </p:sp>
      <p:sp>
        <p:nvSpPr>
          <p:cNvPr id="356" name="Google Shape;356;p40"/>
          <p:cNvSpPr txBox="1"/>
          <p:nvPr/>
        </p:nvSpPr>
        <p:spPr>
          <a:xfrm>
            <a:off x="6452477" y="2632050"/>
            <a:ext cx="23244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do</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b="1">
                <a:solidFill>
                  <a:srgbClr val="000000"/>
                </a:solidFill>
                <a:latin typeface="Calibri"/>
                <a:ea typeface="Calibri"/>
                <a:cs typeface="Calibri"/>
                <a:sym typeface="Calibri"/>
              </a:rPr>
              <a:t>}</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p:txBody>
      </p:sp>
      <p:sp>
        <p:nvSpPr>
          <p:cNvPr id="357" name="Google Shape;357;p40"/>
          <p:cNvSpPr txBox="1"/>
          <p:nvPr/>
        </p:nvSpPr>
        <p:spPr>
          <a:xfrm>
            <a:off x="6923375" y="2145400"/>
            <a:ext cx="1853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do - while</a:t>
            </a:r>
            <a:endParaRPr sz="2400" b="1">
              <a:latin typeface="Chivo"/>
              <a:ea typeface="Chivo"/>
              <a:cs typeface="Chivo"/>
              <a:sym typeface="Chivo"/>
            </a:endParaRPr>
          </a:p>
        </p:txBody>
      </p:sp>
      <p:sp>
        <p:nvSpPr>
          <p:cNvPr id="10" name="Rectangle 9">
            <a:extLst>
              <a:ext uri="{FF2B5EF4-FFF2-40B4-BE49-F238E27FC236}">
                <a16:creationId xmlns:a16="http://schemas.microsoft.com/office/drawing/2014/main" id="{9DB3FC8C-427D-4A55-BEB1-52FEABDD411B}"/>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63" name="Google Shape;363;p41"/>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2060"/>
              </a:buClr>
              <a:buSzPts val="2400"/>
              <a:buFont typeface="Arial"/>
              <a:buChar char="•"/>
            </a:pPr>
            <a:r>
              <a:rPr lang="en">
                <a:solidFill>
                  <a:schemeClr val="dk1"/>
                </a:solidFill>
                <a:latin typeface="Calibri"/>
                <a:ea typeface="Calibri"/>
                <a:cs typeface="Calibri"/>
                <a:sym typeface="Calibri"/>
              </a:rPr>
              <a:t> Interfaz de programación de aplicaciones (</a:t>
            </a:r>
            <a:r>
              <a:rPr lang="en" b="1">
                <a:solidFill>
                  <a:schemeClr val="dk1"/>
                </a:solidFill>
                <a:latin typeface="Calibri"/>
                <a:ea typeface="Calibri"/>
                <a:cs typeface="Calibri"/>
                <a:sym typeface="Calibri"/>
              </a:rPr>
              <a:t>API</a:t>
            </a:r>
            <a:r>
              <a:rPr lang="en">
                <a:solidFill>
                  <a:schemeClr val="dk1"/>
                </a:solidFill>
                <a:latin typeface="Calibri"/>
                <a:ea typeface="Calibri"/>
                <a:cs typeface="Calibri"/>
                <a:sym typeface="Calibri"/>
              </a:rPr>
              <a:t>, por sus siglas del inglés: </a:t>
            </a:r>
            <a:r>
              <a:rPr lang="en" i="1">
                <a:solidFill>
                  <a:schemeClr val="dk1"/>
                </a:solidFill>
                <a:latin typeface="Calibri"/>
                <a:ea typeface="Calibri"/>
                <a:cs typeface="Calibri"/>
                <a:sym typeface="Calibri"/>
              </a:rPr>
              <a:t>Application Programming Interface</a:t>
            </a:r>
            <a:r>
              <a:rPr lang="en">
                <a:solidFill>
                  <a:schemeClr val="dk1"/>
                </a:solidFill>
                <a:latin typeface="Calibri"/>
                <a:ea typeface="Calibri"/>
                <a:cs typeface="Calibri"/>
                <a:sym typeface="Calibri"/>
              </a:rPr>
              <a:t>) provista por los creadores del lenguaje de programación Java, que da a los programadores los medios para desarrollar aplicaciones Java.</a:t>
            </a:r>
            <a:endParaRPr>
              <a:solidFill>
                <a:schemeClr val="dk1"/>
              </a:solidFill>
              <a:latin typeface="Calibri"/>
              <a:ea typeface="Calibri"/>
              <a:cs typeface="Calibri"/>
              <a:sym typeface="Calibri"/>
            </a:endParaRPr>
          </a:p>
          <a:p>
            <a:pPr marL="228600" lvl="0" indent="0" algn="just" rtl="0">
              <a:lnSpc>
                <a:spcPct val="90000"/>
              </a:lnSpc>
              <a:spcBef>
                <a:spcPts val="0"/>
              </a:spcBef>
              <a:spcAft>
                <a:spcPts val="0"/>
              </a:spcAft>
              <a:buNone/>
            </a:pPr>
            <a:endParaRPr>
              <a:solidFill>
                <a:schemeClr val="dk1"/>
              </a:solidFill>
              <a:latin typeface="Calibri"/>
              <a:ea typeface="Calibri"/>
              <a:cs typeface="Calibri"/>
              <a:sym typeface="Calibri"/>
            </a:endParaRPr>
          </a:p>
          <a:p>
            <a:pPr marL="228600" lvl="0" indent="-2032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La API Java está organizada en paquetes lógicos, donde cada paquete contiene un conjunto de clases relacionadas semánticamente.</a:t>
            </a:r>
            <a:endParaRPr>
              <a:solidFill>
                <a:schemeClr val="dk1"/>
              </a:solidFill>
              <a:latin typeface="Calibri"/>
              <a:ea typeface="Calibri"/>
              <a:cs typeface="Calibri"/>
              <a:sym typeface="Calibri"/>
            </a:endParaRPr>
          </a:p>
        </p:txBody>
      </p:sp>
      <p:sp>
        <p:nvSpPr>
          <p:cNvPr id="364" name="Google Shape;364;p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70" name="Google Shape;370;p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graphicFrame>
        <p:nvGraphicFramePr>
          <p:cNvPr id="371" name="Google Shape;371;p42"/>
          <p:cNvGraphicFramePr/>
          <p:nvPr/>
        </p:nvGraphicFramePr>
        <p:xfrm>
          <a:off x="1800900" y="2153025"/>
          <a:ext cx="6372250" cy="2294085"/>
        </p:xfrm>
        <a:graphic>
          <a:graphicData uri="http://schemas.openxmlformats.org/drawingml/2006/table">
            <a:tbl>
              <a:tblPr>
                <a:noFill/>
                <a:tableStyleId>{189BBBA8-BB3A-4A42-8A00-8C4FFC0E77FC}</a:tableStyleId>
              </a:tblPr>
              <a:tblGrid>
                <a:gridCol w="1506175">
                  <a:extLst>
                    <a:ext uri="{9D8B030D-6E8A-4147-A177-3AD203B41FA5}">
                      <a16:colId xmlns:a16="http://schemas.microsoft.com/office/drawing/2014/main" val="20000"/>
                    </a:ext>
                  </a:extLst>
                </a:gridCol>
                <a:gridCol w="4866075">
                  <a:extLst>
                    <a:ext uri="{9D8B030D-6E8A-4147-A177-3AD203B41FA5}">
                      <a16:colId xmlns:a16="http://schemas.microsoft.com/office/drawing/2014/main" val="20001"/>
                    </a:ext>
                  </a:extLst>
                </a:gridCol>
              </a:tblGrid>
              <a:tr h="70435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java.rmi</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Crea programas que pueden ser distribuidos a través de múltiples computadoras. RMI (remote method invocation)</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java.security</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Implementa restricciones de seguridad</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8725">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java.sql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Interactúa con bases de datos. SQL (structured query language)</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java.text</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Formatea textos para salidas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java.util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Utilidades generales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157" name="Google Shape;157;p16"/>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lenguaje</a:t>
            </a:r>
            <a:endParaRPr>
              <a:solidFill>
                <a:schemeClr val="dk1"/>
              </a:solidFill>
            </a:endParaRPr>
          </a:p>
          <a:p>
            <a:pPr marL="457200" lvl="0" indent="-381000" algn="l" rtl="0">
              <a:spcBef>
                <a:spcPts val="0"/>
              </a:spcBef>
              <a:spcAft>
                <a:spcPts val="0"/>
              </a:spcAft>
              <a:buSzPts val="2400"/>
              <a:buChar char="▰"/>
            </a:pPr>
            <a:r>
              <a:rPr lang="en">
                <a:solidFill>
                  <a:schemeClr val="dk1"/>
                </a:solidFill>
              </a:rPr>
              <a:t>Variables, tipos de datos, operadores</a:t>
            </a:r>
            <a:endParaRPr>
              <a:solidFill>
                <a:schemeClr val="dk1"/>
              </a:solidFill>
            </a:endParaRPr>
          </a:p>
          <a:p>
            <a:pPr marL="457200" lvl="0" indent="-381000" algn="l" rtl="0">
              <a:spcBef>
                <a:spcPts val="0"/>
              </a:spcBef>
              <a:spcAft>
                <a:spcPts val="0"/>
              </a:spcAft>
              <a:buSzPts val="2400"/>
              <a:buChar char="▰"/>
            </a:pPr>
            <a:r>
              <a:rPr lang="en">
                <a:solidFill>
                  <a:schemeClr val="dk1"/>
                </a:solidFill>
              </a:rPr>
              <a:t>Expresiones y estructuras de control.</a:t>
            </a:r>
            <a:endParaRPr>
              <a:solidFill>
                <a:schemeClr val="dk1"/>
              </a:solidFill>
            </a:endParaRPr>
          </a:p>
          <a:p>
            <a:pPr marL="457200" lvl="0" indent="-381000" algn="l" rtl="0">
              <a:spcBef>
                <a:spcPts val="0"/>
              </a:spcBef>
              <a:spcAft>
                <a:spcPts val="0"/>
              </a:spcAft>
              <a:buSzPts val="2400"/>
              <a:buChar char="▰"/>
            </a:pPr>
            <a:r>
              <a:rPr lang="en">
                <a:solidFill>
                  <a:schemeClr val="dk1"/>
                </a:solidFill>
              </a:rPr>
              <a:t>Utilización de una interfaz de programación de aplicaciones (API).</a:t>
            </a:r>
            <a:endParaRPr>
              <a:solidFill>
                <a:schemeClr val="dk1"/>
              </a:solidFill>
            </a:endParaRPr>
          </a:p>
          <a:p>
            <a:pPr marL="457200" lvl="0" indent="0" algn="l" rtl="0">
              <a:spcBef>
                <a:spcPts val="600"/>
              </a:spcBef>
              <a:spcAft>
                <a:spcPts val="0"/>
              </a:spcAft>
              <a:buNone/>
            </a:pPr>
            <a:endParaRPr/>
          </a:p>
        </p:txBody>
      </p:sp>
      <p:sp>
        <p:nvSpPr>
          <p:cNvPr id="158" name="Google Shape;158;p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Scanner</a:t>
            </a:r>
            <a:endParaRPr/>
          </a:p>
        </p:txBody>
      </p:sp>
      <p:sp>
        <p:nvSpPr>
          <p:cNvPr id="377" name="Google Shape;377;p4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520700" lvl="1" indent="-196850" algn="l" rtl="0">
              <a:lnSpc>
                <a:spcPct val="80000"/>
              </a:lnSpc>
              <a:spcBef>
                <a:spcPts val="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Import clase scanner del paquete java.util</a:t>
            </a:r>
            <a:endParaRPr sz="2100">
              <a:solidFill>
                <a:schemeClr val="dk1"/>
              </a:solidFill>
              <a:latin typeface="Calibri"/>
              <a:ea typeface="Calibri"/>
              <a:cs typeface="Calibri"/>
              <a:sym typeface="Calibri"/>
            </a:endParaRPr>
          </a:p>
          <a:p>
            <a:pPr marL="0" lvl="6"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import java.util.Scanner;</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Cree una nueva instancia de la clase</a:t>
            </a:r>
            <a:endParaRPr sz="1400">
              <a:solidFill>
                <a:schemeClr val="dk1"/>
              </a:solidFill>
              <a:latin typeface="Arial"/>
              <a:ea typeface="Arial"/>
              <a:cs typeface="Arial"/>
              <a:sym typeface="Arial"/>
            </a:endParaRPr>
          </a:p>
          <a:p>
            <a:pPr marL="0" lvl="2"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Scanner entrada = new Scanner(System.in);</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Use el método adecuado</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Cadena de caracteres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entrada.next();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Enteros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int sueldo = entrada.nextInt();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Float</a:t>
            </a:r>
            <a:endParaRPr sz="1800">
              <a:solidFill>
                <a:schemeClr val="dk1"/>
              </a:solidFill>
              <a:latin typeface="Calibri"/>
              <a:ea typeface="Calibri"/>
              <a:cs typeface="Calibri"/>
              <a:sym typeface="Calibri"/>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float sueldo = entrada.nextFloat();</a:t>
            </a:r>
            <a:endParaRPr sz="1900">
              <a:solidFill>
                <a:schemeClr val="dk1"/>
              </a:solidFill>
              <a:latin typeface="Calibri"/>
              <a:ea typeface="Calibri"/>
              <a:cs typeface="Calibri"/>
              <a:sym typeface="Calibri"/>
            </a:endParaRPr>
          </a:p>
        </p:txBody>
      </p:sp>
      <p:sp>
        <p:nvSpPr>
          <p:cNvPr id="378" name="Google Shape;378;p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5" name="Rectangle 4">
            <a:extLst>
              <a:ext uri="{FF2B5EF4-FFF2-40B4-BE49-F238E27FC236}">
                <a16:creationId xmlns:a16="http://schemas.microsoft.com/office/drawing/2014/main" id="{B529A070-C15D-4AA2-84B1-1FB8BA83DF55}"/>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84" name="Google Shape;384;p44"/>
          <p:cNvSpPr txBox="1">
            <a:spLocks noGrp="1"/>
          </p:cNvSpPr>
          <p:nvPr>
            <p:ph type="body" idx="1"/>
          </p:nvPr>
        </p:nvSpPr>
        <p:spPr>
          <a:xfrm>
            <a:off x="694775" y="1909300"/>
            <a:ext cx="7992000" cy="2764800"/>
          </a:xfrm>
          <a:prstGeom prst="rect">
            <a:avLst/>
          </a:prstGeom>
        </p:spPr>
        <p:txBody>
          <a:bodyPr spcFirstLastPara="1" wrap="square" lIns="0" tIns="0" rIns="0" bIns="0" anchor="t" anchorCtr="0">
            <a:noAutofit/>
          </a:bodyPr>
          <a:lstStyle/>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La clase </a:t>
            </a: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es una clase predefinida en Java.</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objetos de tipo String </a:t>
            </a:r>
            <a:r>
              <a:rPr lang="en" b="1">
                <a:solidFill>
                  <a:schemeClr val="dk1"/>
                </a:solidFill>
                <a:latin typeface="Calibri"/>
                <a:ea typeface="Calibri"/>
                <a:cs typeface="Calibri"/>
                <a:sym typeface="Calibri"/>
              </a:rPr>
              <a:t>son cadenas de caracteres que están escritas entre comillas dobles.</a:t>
            </a:r>
            <a:endParaRPr>
              <a:solidFill>
                <a:schemeClr val="dk1"/>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Font typeface="Arial"/>
              <a:buChar char="•"/>
            </a:pP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no es un tipo de dato primitivo.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Strings son inmutables.</a:t>
            </a:r>
            <a:endParaRPr/>
          </a:p>
        </p:txBody>
      </p:sp>
      <p:sp>
        <p:nvSpPr>
          <p:cNvPr id="385" name="Google Shape;385;p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89"/>
        <p:cNvGrpSpPr/>
        <p:nvPr/>
      </p:nvGrpSpPr>
      <p:grpSpPr>
        <a:xfrm>
          <a:off x="0" y="0"/>
          <a:ext cx="0" cy="0"/>
          <a:chOff x="0" y="0"/>
          <a:chExt cx="0" cy="0"/>
        </a:xfrm>
      </p:grpSpPr>
      <p:sp>
        <p:nvSpPr>
          <p:cNvPr id="390" name="Google Shape;390;p45"/>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91" name="Google Shape;391;p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392" name="Google Shape;392;p45"/>
          <p:cNvSpPr txBox="1"/>
          <p:nvPr/>
        </p:nvSpPr>
        <p:spPr>
          <a:xfrm>
            <a:off x="507875" y="1620544"/>
            <a:ext cx="8038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La siguiente sentencia declara la variable saludo de tipo String la cual almacena la cadena de caracteres “Java is fun.”.</a:t>
            </a:r>
            <a:endParaRPr sz="2400">
              <a:solidFill>
                <a:srgbClr val="000000"/>
              </a:solidFill>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228600" lvl="0" indent="-203200" algn="just"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Se puede concatenar dos cadenas de caracteres usando el operador </a:t>
            </a:r>
            <a:r>
              <a:rPr lang="en" sz="2400" b="1">
                <a:solidFill>
                  <a:schemeClr val="dk1"/>
                </a:solidFill>
                <a:latin typeface="Calibri"/>
                <a:ea typeface="Calibri"/>
                <a:cs typeface="Calibri"/>
                <a:sym typeface="Calibri"/>
              </a:rPr>
              <a:t>+</a:t>
            </a:r>
            <a:endParaRPr sz="2400">
              <a:latin typeface="Calibri"/>
              <a:ea typeface="Calibri"/>
              <a:cs typeface="Calibri"/>
              <a:sym typeface="Calibri"/>
            </a:endParaRPr>
          </a:p>
        </p:txBody>
      </p:sp>
      <p:sp>
        <p:nvSpPr>
          <p:cNvPr id="393" name="Google Shape;393;p45"/>
          <p:cNvSpPr txBox="1"/>
          <p:nvPr/>
        </p:nvSpPr>
        <p:spPr>
          <a:xfrm>
            <a:off x="1763838" y="2445397"/>
            <a:ext cx="5737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rgbClr val="00B0F0"/>
                </a:solidFill>
                <a:latin typeface="Calibri"/>
                <a:ea typeface="Calibri"/>
                <a:cs typeface="Calibri"/>
                <a:sym typeface="Calibri"/>
              </a:rPr>
              <a:t>String</a:t>
            </a:r>
            <a:r>
              <a:rPr lang="en" sz="2400">
                <a:solidFill>
                  <a:srgbClr val="00B0F0"/>
                </a:solidFill>
                <a:latin typeface="Calibri"/>
                <a:ea typeface="Calibri"/>
                <a:cs typeface="Calibri"/>
                <a:sym typeface="Calibri"/>
              </a:rPr>
              <a:t> </a:t>
            </a:r>
            <a:r>
              <a:rPr lang="en" sz="2400" b="1">
                <a:solidFill>
                  <a:srgbClr val="000000"/>
                </a:solidFill>
                <a:latin typeface="Calibri"/>
                <a:ea typeface="Calibri"/>
                <a:cs typeface="Calibri"/>
                <a:sym typeface="Calibri"/>
              </a:rPr>
              <a:t>saludo</a:t>
            </a:r>
            <a:r>
              <a:rPr lang="en" sz="2400">
                <a:solidFill>
                  <a:srgbClr val="000000"/>
                </a:solidFill>
                <a:latin typeface="Calibri"/>
                <a:ea typeface="Calibri"/>
                <a:cs typeface="Calibri"/>
                <a:sym typeface="Calibri"/>
              </a:rPr>
              <a:t> = “Java is fun.”;</a:t>
            </a:r>
            <a:endParaRPr/>
          </a:p>
        </p:txBody>
      </p:sp>
      <p:pic>
        <p:nvPicPr>
          <p:cNvPr id="394" name="Google Shape;394;p45"/>
          <p:cNvPicPr preferRelativeResize="0"/>
          <p:nvPr/>
        </p:nvPicPr>
        <p:blipFill rotWithShape="1">
          <a:blip r:embed="rId3">
            <a:alphaModFix/>
          </a:blip>
          <a:srcRect/>
          <a:stretch/>
        </p:blipFill>
        <p:spPr>
          <a:xfrm>
            <a:off x="1009649" y="2969121"/>
            <a:ext cx="5343525" cy="78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398"/>
        <p:cNvGrpSpPr/>
        <p:nvPr/>
      </p:nvGrpSpPr>
      <p:grpSpPr>
        <a:xfrm>
          <a:off x="0" y="0"/>
          <a:ext cx="0" cy="0"/>
          <a:chOff x="0" y="0"/>
          <a:chExt cx="0" cy="0"/>
        </a:xfrm>
      </p:grpSpPr>
      <p:sp>
        <p:nvSpPr>
          <p:cNvPr id="399" name="Google Shape;399;p46"/>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 </a:t>
            </a:r>
            <a:endParaRPr/>
          </a:p>
          <a:p>
            <a:pPr marL="0" lvl="0" indent="0" algn="l" rtl="0">
              <a:spcBef>
                <a:spcPts val="0"/>
              </a:spcBef>
              <a:spcAft>
                <a:spcPts val="0"/>
              </a:spcAft>
              <a:buNone/>
            </a:pPr>
            <a:r>
              <a:rPr lang="en"/>
              <a:t>- métodos</a:t>
            </a:r>
            <a:endParaRPr/>
          </a:p>
        </p:txBody>
      </p:sp>
      <p:sp>
        <p:nvSpPr>
          <p:cNvPr id="400" name="Google Shape;400;p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33</a:t>
            </a:fld>
            <a:endParaRPr/>
          </a:p>
        </p:txBody>
      </p:sp>
      <p:sp>
        <p:nvSpPr>
          <p:cNvPr id="401" name="Google Shape;401;p46"/>
          <p:cNvSpPr txBox="1"/>
          <p:nvPr/>
        </p:nvSpPr>
        <p:spPr>
          <a:xfrm>
            <a:off x="507875" y="1406000"/>
            <a:ext cx="8262600" cy="8448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El número de caracteres en una cadena</a:t>
            </a:r>
            <a:endParaRPr sz="2400">
              <a:solidFill>
                <a:srgbClr val="000000"/>
              </a:solidFill>
              <a:latin typeface="Calibri"/>
              <a:ea typeface="Calibri"/>
              <a:cs typeface="Calibri"/>
              <a:sym typeface="Calibri"/>
            </a:endParaRPr>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String.length()</a:t>
            </a:r>
            <a:endParaRPr sz="2400"/>
          </a:p>
        </p:txBody>
      </p:sp>
      <p:sp>
        <p:nvSpPr>
          <p:cNvPr id="402" name="Google Shape;402;p46"/>
          <p:cNvSpPr txBox="1"/>
          <p:nvPr/>
        </p:nvSpPr>
        <p:spPr>
          <a:xfrm>
            <a:off x="1094510" y="2251363"/>
            <a:ext cx="3339000" cy="4845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String greeting = "Hello";</a:t>
            </a:r>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int n = greeting.length();</a:t>
            </a:r>
            <a:endParaRPr/>
          </a:p>
        </p:txBody>
      </p:sp>
      <p:sp>
        <p:nvSpPr>
          <p:cNvPr id="403" name="Google Shape;403;p46"/>
          <p:cNvSpPr txBox="1"/>
          <p:nvPr/>
        </p:nvSpPr>
        <p:spPr>
          <a:xfrm>
            <a:off x="5432714" y="2202838"/>
            <a:ext cx="2083500" cy="2769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El valor de n sería </a:t>
            </a:r>
            <a:r>
              <a:rPr lang="en" sz="1800" b="1">
                <a:solidFill>
                  <a:srgbClr val="000000"/>
                </a:solidFill>
                <a:latin typeface="Calibri"/>
                <a:ea typeface="Calibri"/>
                <a:cs typeface="Calibri"/>
                <a:sym typeface="Calibri"/>
              </a:rPr>
              <a:t>5</a:t>
            </a:r>
            <a:endParaRPr sz="1800" b="1">
              <a:solidFill>
                <a:srgbClr val="000000"/>
              </a:solidFill>
              <a:latin typeface="Calibri"/>
              <a:ea typeface="Calibri"/>
              <a:cs typeface="Calibri"/>
              <a:sym typeface="Calibri"/>
            </a:endParaRPr>
          </a:p>
        </p:txBody>
      </p:sp>
      <p:cxnSp>
        <p:nvCxnSpPr>
          <p:cNvPr id="404" name="Google Shape;404;p46"/>
          <p:cNvCxnSpPr/>
          <p:nvPr/>
        </p:nvCxnSpPr>
        <p:spPr>
          <a:xfrm>
            <a:off x="4572000" y="2341337"/>
            <a:ext cx="665100" cy="0"/>
          </a:xfrm>
          <a:prstGeom prst="straightConnector1">
            <a:avLst/>
          </a:prstGeom>
          <a:noFill/>
          <a:ln w="9525" cap="flat" cmpd="sng">
            <a:solidFill>
              <a:srgbClr val="FF0000"/>
            </a:solidFill>
            <a:prstDash val="solid"/>
            <a:miter lim="800000"/>
            <a:headEnd type="none" w="sm" len="sm"/>
            <a:tailEnd type="triangle" w="med" len="med"/>
          </a:ln>
        </p:spPr>
      </p:cxnSp>
      <p:sp>
        <p:nvSpPr>
          <p:cNvPr id="405" name="Google Shape;405;p46"/>
          <p:cNvSpPr txBox="1"/>
          <p:nvPr/>
        </p:nvSpPr>
        <p:spPr>
          <a:xfrm>
            <a:off x="507875" y="2919534"/>
            <a:ext cx="7859400" cy="13257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Comparar si dos String son iguales</a:t>
            </a:r>
            <a:endParaRPr sz="2400"/>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String.equals(“Other String”) </a:t>
            </a:r>
            <a:r>
              <a:rPr lang="en" sz="2400">
                <a:solidFill>
                  <a:srgbClr val="000000"/>
                </a:solidFill>
                <a:latin typeface="Calibri"/>
                <a:ea typeface="Calibri"/>
                <a:cs typeface="Calibri"/>
                <a:sym typeface="Calibri"/>
              </a:rPr>
              <a:t>retorna un bool</a:t>
            </a:r>
            <a:endParaRPr sz="24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String greeting = "Hello";</a:t>
            </a:r>
            <a:endParaRPr>
              <a:solidFill>
                <a:schemeClr val="dk1"/>
              </a:solidFill>
            </a:endParaRPr>
          </a:p>
          <a:p>
            <a:pPr marL="0" lvl="0" indent="0" algn="l" rtl="0">
              <a:spcBef>
                <a:spcPts val="0"/>
              </a:spcBef>
              <a:spcAft>
                <a:spcPts val="0"/>
              </a:spcAft>
              <a:buNone/>
            </a:pPr>
            <a:r>
              <a:rPr lang="en" sz="1800">
                <a:solidFill>
                  <a:schemeClr val="dk1"/>
                </a:solidFill>
                <a:latin typeface="Calibri"/>
                <a:ea typeface="Calibri"/>
                <a:cs typeface="Calibri"/>
                <a:sym typeface="Calibri"/>
              </a:rPr>
              <a:t>greeting.equals("Hello") //true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800">
                <a:solidFill>
                  <a:schemeClr val="dk1"/>
                </a:solidFill>
                <a:latin typeface="Calibri"/>
                <a:ea typeface="Calibri"/>
                <a:cs typeface="Calibri"/>
                <a:sym typeface="Calibri"/>
              </a:rPr>
              <a:t>greeting.equals("hello”) //false</a:t>
            </a:r>
            <a:endParaRPr sz="1800">
              <a:solidFill>
                <a:schemeClr val="dk1"/>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sp>
        <p:nvSpPr>
          <p:cNvPr id="406" name="Google Shape;406;p46"/>
          <p:cNvSpPr txBox="1"/>
          <p:nvPr/>
        </p:nvSpPr>
        <p:spPr>
          <a:xfrm>
            <a:off x="4520900" y="4052325"/>
            <a:ext cx="4497300" cy="1001700"/>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rgbClr val="000000"/>
                </a:solidFill>
                <a:latin typeface="Calibri"/>
                <a:ea typeface="Calibri"/>
                <a:cs typeface="Calibri"/>
                <a:sym typeface="Calibri"/>
              </a:rPr>
              <a:t>Para comparar objetos se usa el método </a:t>
            </a:r>
            <a:r>
              <a:rPr lang="en" sz="1800" b="1">
                <a:solidFill>
                  <a:srgbClr val="000000"/>
                </a:solidFill>
                <a:latin typeface="Calibri"/>
                <a:ea typeface="Calibri"/>
                <a:cs typeface="Calibri"/>
                <a:sym typeface="Calibri"/>
              </a:rPr>
              <a:t>equals. </a:t>
            </a:r>
            <a:r>
              <a:rPr lang="en" sz="1800">
                <a:solidFill>
                  <a:srgbClr val="000000"/>
                </a:solidFill>
                <a:latin typeface="Calibri"/>
                <a:ea typeface="Calibri"/>
                <a:cs typeface="Calibri"/>
                <a:sym typeface="Calibri"/>
              </a:rPr>
              <a:t>Solo los tipo de datos primitivos se comparan usando ==</a:t>
            </a: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D89BDA7D-9569-44A4-BE18-5BE5EAE75082}"/>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2" name="Google Shape;412;p47"/>
          <p:cNvSpPr txBox="1">
            <a:spLocks noGrp="1"/>
          </p:cNvSpPr>
          <p:nvPr>
            <p:ph type="body" idx="1"/>
          </p:nvPr>
        </p:nvSpPr>
        <p:spPr>
          <a:xfrm>
            <a:off x="663275" y="2161325"/>
            <a:ext cx="8023500" cy="2512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 una estructura de datos que nos permite almacenar un conjunto de datos de un mismo tipo.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arreglos pueden ser creados de una o más dimensiones.</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 elemento específico en un arreglo puede ser accedido por su índice.</a:t>
            </a:r>
            <a:endParaRPr>
              <a:solidFill>
                <a:schemeClr val="dk1"/>
              </a:solidFill>
              <a:latin typeface="Arial"/>
              <a:ea typeface="Arial"/>
              <a:cs typeface="Arial"/>
              <a:sym typeface="Arial"/>
            </a:endParaRPr>
          </a:p>
          <a:p>
            <a:pPr marL="0" lvl="0" indent="0" algn="l" rtl="0">
              <a:spcBef>
                <a:spcPts val="600"/>
              </a:spcBef>
              <a:spcAft>
                <a:spcPts val="0"/>
              </a:spcAft>
              <a:buNone/>
            </a:pPr>
            <a:endParaRPr/>
          </a:p>
        </p:txBody>
      </p:sp>
      <p:sp>
        <p:nvSpPr>
          <p:cNvPr id="413" name="Google Shape;413;p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9" name="Google Shape;419;p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35</a:t>
            </a:fld>
            <a:endParaRPr/>
          </a:p>
        </p:txBody>
      </p:sp>
      <p:sp>
        <p:nvSpPr>
          <p:cNvPr id="420" name="Google Shape;420;p48"/>
          <p:cNvSpPr txBox="1"/>
          <p:nvPr/>
        </p:nvSpPr>
        <p:spPr>
          <a:xfrm>
            <a:off x="584075" y="1924706"/>
            <a:ext cx="8027100" cy="3216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Creación de un arreglo de una dimensión.</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800">
                <a:solidFill>
                  <a:srgbClr val="000000"/>
                </a:solidFill>
                <a:latin typeface="Calibri"/>
                <a:ea typeface="Calibri"/>
                <a:cs typeface="Calibri"/>
                <a:sym typeface="Calibri"/>
              </a:rPr>
              <a:t>Ejemplo: Creación de un arreglo de enteros de 12 elementos.</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21" name="Google Shape;421;p48"/>
          <p:cNvSpPr txBox="1"/>
          <p:nvPr/>
        </p:nvSpPr>
        <p:spPr>
          <a:xfrm>
            <a:off x="942150" y="2558044"/>
            <a:ext cx="80271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tipo_de_variable </a:t>
            </a:r>
            <a:r>
              <a:rPr lang="en" sz="1800" b="1">
                <a:solidFill>
                  <a:srgbClr val="000000"/>
                </a:solidFill>
                <a:latin typeface="Calibri"/>
                <a:ea typeface="Calibri"/>
                <a:cs typeface="Calibri"/>
                <a:sym typeface="Calibri"/>
              </a:rPr>
              <a:t>nombre_del_array[ ] = </a:t>
            </a:r>
            <a:r>
              <a:rPr lang="en" sz="1800">
                <a:solidFill>
                  <a:srgbClr val="000000"/>
                </a:solidFill>
                <a:latin typeface="Calibri"/>
                <a:ea typeface="Calibri"/>
                <a:cs typeface="Calibri"/>
                <a:sym typeface="Calibri"/>
              </a:rPr>
              <a:t>new tipo_de_variable [</a:t>
            </a:r>
            <a:r>
              <a:rPr lang="en" sz="1800" b="1">
                <a:solidFill>
                  <a:srgbClr val="000000"/>
                </a:solidFill>
                <a:latin typeface="Calibri"/>
                <a:ea typeface="Calibri"/>
                <a:cs typeface="Calibri"/>
                <a:sym typeface="Calibri"/>
              </a:rPr>
              <a:t>dimension</a:t>
            </a:r>
            <a:r>
              <a:rPr lang="en" sz="1800">
                <a:solidFill>
                  <a:srgbClr val="000000"/>
                </a:solidFill>
                <a:latin typeface="Calibri"/>
                <a:ea typeface="Calibri"/>
                <a:cs typeface="Calibri"/>
                <a:sym typeface="Calibri"/>
              </a:rPr>
              <a:t>]</a:t>
            </a:r>
            <a:r>
              <a:rPr lang="en" sz="2400">
                <a:solidFill>
                  <a:srgbClr val="000000"/>
                </a:solidFill>
                <a:latin typeface="Calibri"/>
                <a:ea typeface="Calibri"/>
                <a:cs typeface="Calibri"/>
                <a:sym typeface="Calibri"/>
              </a:rPr>
              <a:t>;</a:t>
            </a:r>
            <a:endParaRPr/>
          </a:p>
        </p:txBody>
      </p:sp>
      <p:sp>
        <p:nvSpPr>
          <p:cNvPr id="422" name="Google Shape;422;p48"/>
          <p:cNvSpPr txBox="1"/>
          <p:nvPr/>
        </p:nvSpPr>
        <p:spPr>
          <a:xfrm>
            <a:off x="2671915" y="4625039"/>
            <a:ext cx="3952500" cy="3003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000"/>
                </a:solidFill>
                <a:latin typeface="Calibri"/>
                <a:ea typeface="Calibri"/>
                <a:cs typeface="Calibri"/>
                <a:sym typeface="Calibri"/>
              </a:rPr>
              <a:t>int dias_mes[] = new int[12];</a:t>
            </a:r>
            <a:endParaRPr sz="2000" b="1">
              <a:solidFill>
                <a:srgbClr val="000000"/>
              </a:solidFill>
              <a:latin typeface="Calibri"/>
              <a:ea typeface="Calibri"/>
              <a:cs typeface="Calibri"/>
              <a:sym typeface="Calibri"/>
            </a:endParaRPr>
          </a:p>
        </p:txBody>
      </p:sp>
      <p:sp>
        <p:nvSpPr>
          <p:cNvPr id="423" name="Google Shape;423;p48"/>
          <p:cNvSpPr/>
          <p:nvPr/>
        </p:nvSpPr>
        <p:spPr>
          <a:xfrm>
            <a:off x="1028608" y="2590144"/>
            <a:ext cx="16434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48"/>
          <p:cNvSpPr/>
          <p:nvPr/>
        </p:nvSpPr>
        <p:spPr>
          <a:xfrm>
            <a:off x="5285100" y="2599594"/>
            <a:ext cx="1566900" cy="279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48"/>
          <p:cNvSpPr/>
          <p:nvPr/>
        </p:nvSpPr>
        <p:spPr>
          <a:xfrm>
            <a:off x="6920573" y="2590144"/>
            <a:ext cx="10857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6" name="Google Shape;426;p48"/>
          <p:cNvSpPr txBox="1"/>
          <p:nvPr/>
        </p:nvSpPr>
        <p:spPr>
          <a:xfrm>
            <a:off x="942141" y="3119575"/>
            <a:ext cx="21891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 de datos que tendrá el arreglo</a:t>
            </a:r>
            <a:endParaRPr sz="1800">
              <a:solidFill>
                <a:srgbClr val="000000"/>
              </a:solidFill>
              <a:latin typeface="Calibri"/>
              <a:ea typeface="Calibri"/>
              <a:cs typeface="Calibri"/>
              <a:sym typeface="Calibri"/>
            </a:endParaRPr>
          </a:p>
        </p:txBody>
      </p:sp>
      <p:sp>
        <p:nvSpPr>
          <p:cNvPr id="427" name="Google Shape;427;p48"/>
          <p:cNvSpPr txBox="1"/>
          <p:nvPr/>
        </p:nvSpPr>
        <p:spPr>
          <a:xfrm>
            <a:off x="6497640" y="3119575"/>
            <a:ext cx="24732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Número de elementos en el arreglo</a:t>
            </a:r>
            <a:endParaRPr sz="1800">
              <a:solidFill>
                <a:srgbClr val="000000"/>
              </a:solidFill>
              <a:latin typeface="Calibri"/>
              <a:ea typeface="Calibri"/>
              <a:cs typeface="Calibri"/>
              <a:sym typeface="Calibri"/>
            </a:endParaRPr>
          </a:p>
        </p:txBody>
      </p:sp>
      <p:cxnSp>
        <p:nvCxnSpPr>
          <p:cNvPr id="428" name="Google Shape;428;p48"/>
          <p:cNvCxnSpPr/>
          <p:nvPr/>
        </p:nvCxnSpPr>
        <p:spPr>
          <a:xfrm flipH="1">
            <a:off x="1773300" y="2961437"/>
            <a:ext cx="120300" cy="259200"/>
          </a:xfrm>
          <a:prstGeom prst="straightConnector1">
            <a:avLst/>
          </a:prstGeom>
          <a:noFill/>
          <a:ln w="9525" cap="flat" cmpd="sng">
            <a:solidFill>
              <a:srgbClr val="FF0000"/>
            </a:solidFill>
            <a:prstDash val="solid"/>
            <a:miter lim="800000"/>
            <a:headEnd type="none" w="sm" len="sm"/>
            <a:tailEnd type="triangle" w="med" len="med"/>
          </a:ln>
        </p:spPr>
      </p:cxnSp>
      <p:cxnSp>
        <p:nvCxnSpPr>
          <p:cNvPr id="429" name="Google Shape;429;p48"/>
          <p:cNvCxnSpPr/>
          <p:nvPr/>
        </p:nvCxnSpPr>
        <p:spPr>
          <a:xfrm>
            <a:off x="7248047" y="2930041"/>
            <a:ext cx="147900" cy="2592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35" name="Google Shape;435;p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36</a:t>
            </a:fld>
            <a:endParaRPr/>
          </a:p>
        </p:txBody>
      </p:sp>
      <p:sp>
        <p:nvSpPr>
          <p:cNvPr id="436" name="Google Shape;436;p49"/>
          <p:cNvSpPr txBox="1"/>
          <p:nvPr/>
        </p:nvSpPr>
        <p:spPr>
          <a:xfrm>
            <a:off x="507875" y="1849144"/>
            <a:ext cx="5360700" cy="2910300"/>
          </a:xfrm>
          <a:prstGeom prst="rect">
            <a:avLst/>
          </a:prstGeom>
          <a:noFill/>
          <a:ln>
            <a:noFill/>
          </a:ln>
        </p:spPr>
        <p:txBody>
          <a:bodyPr spcFirstLastPara="1" wrap="square" lIns="91425" tIns="45700" rIns="91425" bIns="45700" anchor="t" anchorCtr="0">
            <a:noAutofit/>
          </a:bodyPr>
          <a:lstStyle/>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byte[ ] edad = new byte[4];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short[ ] edad = new short[4];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int[ ] edad = new int[4];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long[ ] edad = new long[4];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float[ ] estatura = new float[3];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double[ ] estatura = new double[3];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boolean[ ] estado = new boolean[5];</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char[ ] sexo = new char[2];</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String[ ] nombre = new String[2];</a:t>
            </a:r>
            <a:endParaRPr sz="1800">
              <a:solidFill>
                <a:srgbClr val="41423D"/>
              </a:solidFill>
              <a:latin typeface="Trebuchet MS"/>
              <a:ea typeface="Trebuchet MS"/>
              <a:cs typeface="Trebuchet MS"/>
              <a:sym typeface="Trebuchet M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37" name="Google Shape;437;p49"/>
          <p:cNvSpPr txBox="1"/>
          <p:nvPr/>
        </p:nvSpPr>
        <p:spPr>
          <a:xfrm>
            <a:off x="5868575" y="1904475"/>
            <a:ext cx="3105900" cy="23709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800"/>
              </a:spcBef>
              <a:spcAft>
                <a:spcPts val="0"/>
              </a:spcAft>
              <a:buNone/>
            </a:pPr>
            <a:r>
              <a:rPr lang="en">
                <a:solidFill>
                  <a:srgbClr val="41423D"/>
                </a:solidFill>
              </a:rPr>
              <a:t>Valores por defecto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a)  Para números el valor cero “0”.</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b)  Para cadenas y letras el valor vacío.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c)  Para booleanos el valor false.</a:t>
            </a:r>
            <a:endParaRPr>
              <a:solidFill>
                <a:srgbClr val="41423D"/>
              </a:solidFill>
            </a:endParaRPr>
          </a:p>
          <a:p>
            <a:pPr marL="457200" lvl="0" indent="0" algn="just" rtl="0">
              <a:lnSpc>
                <a:spcPct val="115000"/>
              </a:lnSpc>
              <a:spcBef>
                <a:spcPts val="1100"/>
              </a:spcBef>
              <a:spcAft>
                <a:spcPts val="0"/>
              </a:spcAft>
              <a:buClr>
                <a:srgbClr val="000000"/>
              </a:buClr>
              <a:buSzPts val="1100"/>
              <a:buFont typeface="Arial"/>
              <a:buNone/>
            </a:pPr>
            <a:r>
              <a:rPr lang="en" sz="900">
                <a:solidFill>
                  <a:srgbClr val="41423D"/>
                </a:solidFill>
              </a:rPr>
              <a:t> </a:t>
            </a:r>
            <a:endParaRPr sz="900">
              <a:solidFill>
                <a:srgbClr val="41423D"/>
              </a:solidFill>
            </a:endParaRPr>
          </a:p>
          <a:p>
            <a:pPr marL="0" lvl="0" indent="0" algn="l" rtl="0">
              <a:spcBef>
                <a:spcPts val="11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41"/>
        <p:cNvGrpSpPr/>
        <p:nvPr/>
      </p:nvGrpSpPr>
      <p:grpSpPr>
        <a:xfrm>
          <a:off x="0" y="0"/>
          <a:ext cx="0" cy="0"/>
          <a:chOff x="0" y="0"/>
          <a:chExt cx="0" cy="0"/>
        </a:xfrm>
      </p:grpSpPr>
      <p:sp>
        <p:nvSpPr>
          <p:cNvPr id="442" name="Google Shape;442;p5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Arreglos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(arrays)</a:t>
            </a:r>
            <a:endParaRPr/>
          </a:p>
        </p:txBody>
      </p:sp>
      <p:sp>
        <p:nvSpPr>
          <p:cNvPr id="443" name="Google Shape;443;p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37</a:t>
            </a:fld>
            <a:endParaRPr/>
          </a:p>
        </p:txBody>
      </p:sp>
      <p:sp>
        <p:nvSpPr>
          <p:cNvPr id="444" name="Google Shape;444;p50"/>
          <p:cNvSpPr txBox="1"/>
          <p:nvPr/>
        </p:nvSpPr>
        <p:spPr>
          <a:xfrm>
            <a:off x="507875" y="2001550"/>
            <a:ext cx="8242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Los arreglos pueden ser inicializados cuando son declarados.</a:t>
            </a:r>
            <a:endParaRPr sz="2400"/>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Declaración de un arreglo de enteros e inicializado con los días de cada mes.</a:t>
            </a: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400">
                <a:solidFill>
                  <a:srgbClr val="41423D"/>
                </a:solidFill>
                <a:highlight>
                  <a:srgbClr val="FFFFFF"/>
                </a:highlight>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double estatura</a:t>
            </a:r>
            <a:r>
              <a:rPr lang="en" sz="1600">
                <a:solidFill>
                  <a:srgbClr val="000000"/>
                </a:solidFill>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 = {1.73, 1.67, 1.56}; //Array de 3 elementos</a:t>
            </a:r>
            <a:endParaRPr sz="1600">
              <a:solidFill>
                <a:srgbClr val="000000"/>
              </a:solidFill>
              <a:latin typeface="Trebuchet MS"/>
              <a:ea typeface="Trebuchet MS"/>
              <a:cs typeface="Trebuchet MS"/>
              <a:sym typeface="Trebuchet MS"/>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pic>
        <p:nvPicPr>
          <p:cNvPr id="445" name="Google Shape;445;p50"/>
          <p:cNvPicPr preferRelativeResize="0"/>
          <p:nvPr/>
        </p:nvPicPr>
        <p:blipFill rotWithShape="1">
          <a:blip r:embed="rId3">
            <a:alphaModFix/>
          </a:blip>
          <a:srcRect/>
          <a:stretch/>
        </p:blipFill>
        <p:spPr>
          <a:xfrm>
            <a:off x="2294925" y="3857947"/>
            <a:ext cx="5438775" cy="381000"/>
          </a:xfrm>
          <a:prstGeom prst="rect">
            <a:avLst/>
          </a:prstGeom>
          <a:noFill/>
          <a:ln>
            <a:noFill/>
          </a:ln>
        </p:spPr>
      </p:pic>
      <p:sp>
        <p:nvSpPr>
          <p:cNvPr id="446" name="Google Shape;446;p50"/>
          <p:cNvSpPr txBox="1"/>
          <p:nvPr/>
        </p:nvSpPr>
        <p:spPr>
          <a:xfrm>
            <a:off x="2008909" y="2470681"/>
            <a:ext cx="58188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type </a:t>
            </a:r>
            <a:r>
              <a:rPr lang="en" sz="2400" b="1">
                <a:solidFill>
                  <a:srgbClr val="000000"/>
                </a:solidFill>
                <a:latin typeface="Calibri"/>
                <a:ea typeface="Calibri"/>
                <a:cs typeface="Calibri"/>
                <a:sym typeface="Calibri"/>
              </a:rPr>
              <a:t>var-name[ ] = { item1, item2, .., itemn}</a:t>
            </a:r>
            <a:endParaRPr/>
          </a:p>
        </p:txBody>
      </p:sp>
      <p:sp>
        <p:nvSpPr>
          <p:cNvPr id="7" name="Rectangle 6">
            <a:extLst>
              <a:ext uri="{FF2B5EF4-FFF2-40B4-BE49-F238E27FC236}">
                <a16:creationId xmlns:a16="http://schemas.microsoft.com/office/drawing/2014/main" id="{C5F1E248-B74C-4B42-A029-6C6C00AAC3C6}"/>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0"/>
        <p:cNvGrpSpPr/>
        <p:nvPr/>
      </p:nvGrpSpPr>
      <p:grpSpPr>
        <a:xfrm>
          <a:off x="0" y="0"/>
          <a:ext cx="0" cy="0"/>
          <a:chOff x="0" y="0"/>
          <a:chExt cx="0" cy="0"/>
        </a:xfrm>
      </p:grpSpPr>
      <p:sp>
        <p:nvSpPr>
          <p:cNvPr id="451" name="Google Shape;451;p51"/>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 Conceptos de la Programación Orientada a Objetos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457" name="Google Shape;457;p52"/>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paradigma orientado a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y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Herencia y polimorfismo</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Abstractas e Interfaces</a:t>
            </a:r>
            <a:endParaRPr>
              <a:solidFill>
                <a:schemeClr val="dk1"/>
              </a:solidFill>
            </a:endParaRPr>
          </a:p>
          <a:p>
            <a:pPr marL="457200" lvl="0" indent="0" algn="l" rtl="0">
              <a:spcBef>
                <a:spcPts val="600"/>
              </a:spcBef>
              <a:spcAft>
                <a:spcPts val="0"/>
              </a:spcAft>
              <a:buNone/>
            </a:pPr>
            <a:endParaRPr/>
          </a:p>
        </p:txBody>
      </p:sp>
      <p:sp>
        <p:nvSpPr>
          <p:cNvPr id="458" name="Google Shape;458;p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64" name="Google Shape;164;p17"/>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just" rtl="0">
              <a:lnSpc>
                <a:spcPct val="90000"/>
              </a:lnSpc>
              <a:spcBef>
                <a:spcPts val="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de programación comercializado por primera vez en 1995 por Sun Microsystems.</a:t>
            </a:r>
            <a:endParaRPr sz="2100">
              <a:solidFill>
                <a:schemeClr val="dk1"/>
              </a:solidFill>
              <a:latin typeface="Trebuchet MS"/>
              <a:ea typeface="Trebuchet MS"/>
              <a:cs typeface="Trebuchet MS"/>
              <a:sym typeface="Trebuchet MS"/>
            </a:endParaRPr>
          </a:p>
          <a:p>
            <a:pPr marL="457200" lvl="0" indent="-361950" algn="just"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totalmente orientado a objetos. Todos los conceptos de POO están presentes.</a:t>
            </a:r>
            <a:endParaRPr sz="2100" b="1">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Es un lenguaje multiplataforma.</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En 2009 Oracle compra Sun Microsystems, pero igual sigue siendo libre!.</a:t>
            </a:r>
            <a:endParaRPr>
              <a:solidFill>
                <a:schemeClr val="dk1"/>
              </a:solidFill>
            </a:endParaRPr>
          </a:p>
          <a:p>
            <a:pPr marL="457200" lvl="0" indent="0" algn="l" rtl="0">
              <a:spcBef>
                <a:spcPts val="600"/>
              </a:spcBef>
              <a:spcAft>
                <a:spcPts val="0"/>
              </a:spcAft>
              <a:buNone/>
            </a:pPr>
            <a:endParaRPr/>
          </a:p>
        </p:txBody>
      </p:sp>
      <p:sp>
        <p:nvSpPr>
          <p:cNvPr id="165" name="Google Shape;165;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pic>
        <p:nvPicPr>
          <p:cNvPr id="166" name="Google Shape;166;p17"/>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64" name="Google Shape;464;p5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2000" b="1">
                <a:solidFill>
                  <a:srgbClr val="3F3F3F"/>
                </a:solidFill>
              </a:rPr>
              <a:t>Paradigma</a:t>
            </a:r>
            <a:endParaRPr sz="2000" b="1">
              <a:solidFill>
                <a:srgbClr val="3F3F3F"/>
              </a:solidFill>
            </a:endParaRPr>
          </a:p>
          <a:p>
            <a:pPr marL="0" lvl="0" indent="0" algn="just" rtl="0">
              <a:lnSpc>
                <a:spcPct val="100000"/>
              </a:lnSpc>
              <a:spcBef>
                <a:spcPts val="0"/>
              </a:spcBef>
              <a:spcAft>
                <a:spcPts val="0"/>
              </a:spcAft>
              <a:buNone/>
            </a:pPr>
            <a:endParaRPr sz="2000" b="1">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Su significado es ejemplo o modelo.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Conjunto de creencias, prácticas y conocimientos que guían el desarrollo de una disciplina durante un período de tiempo.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Trebuchet MS"/>
              <a:buChar char="●"/>
            </a:pPr>
            <a:r>
              <a:rPr lang="en" sz="2000">
                <a:solidFill>
                  <a:srgbClr val="3F3F3F"/>
                </a:solidFill>
              </a:rPr>
              <a:t>Un </a:t>
            </a:r>
            <a:r>
              <a:rPr lang="en" sz="2000" b="1">
                <a:solidFill>
                  <a:srgbClr val="3F3F3F"/>
                </a:solidFill>
              </a:rPr>
              <a:t>paradigma de programación</a:t>
            </a:r>
            <a:r>
              <a:rPr lang="en" sz="2000">
                <a:solidFill>
                  <a:srgbClr val="3F3F3F"/>
                </a:solidFill>
              </a:rPr>
              <a:t> es un estilo de desarrollo de programas. Es decir, un modelo para resolver problemas computacionales.</a:t>
            </a:r>
            <a:endParaRPr sz="2000">
              <a:solidFill>
                <a:schemeClr val="dk1"/>
              </a:solidFill>
            </a:endParaRPr>
          </a:p>
        </p:txBody>
      </p:sp>
      <p:sp>
        <p:nvSpPr>
          <p:cNvPr id="465" name="Google Shape;465;p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69"/>
        <p:cNvGrpSpPr/>
        <p:nvPr/>
      </p:nvGrpSpPr>
      <p:grpSpPr>
        <a:xfrm>
          <a:off x="0" y="0"/>
          <a:ext cx="0" cy="0"/>
          <a:chOff x="0" y="0"/>
          <a:chExt cx="0" cy="0"/>
        </a:xfrm>
      </p:grpSpPr>
      <p:sp>
        <p:nvSpPr>
          <p:cNvPr id="470" name="Google Shape;470;p5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71" name="Google Shape;471;p5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El paradigma orientado a objetos (OO) define los programas en términos de comunidades de objetos. </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Trebuchet MS"/>
              <a:buChar char="●"/>
            </a:pPr>
            <a:r>
              <a:rPr lang="en" sz="2000">
                <a:solidFill>
                  <a:schemeClr val="dk1"/>
                </a:solidFill>
              </a:rPr>
              <a:t>El comportamiento del programa es llevado a cabo por </a:t>
            </a:r>
            <a:r>
              <a:rPr lang="en" sz="2000" b="1">
                <a:solidFill>
                  <a:schemeClr val="dk1"/>
                </a:solidFill>
              </a:rPr>
              <a:t>objetos</a:t>
            </a:r>
            <a:r>
              <a:rPr lang="en" sz="2000">
                <a:solidFill>
                  <a:schemeClr val="dk1"/>
                </a:solidFill>
              </a:rPr>
              <a:t>, entidades que representan elementos del problema a resolver y tienen </a:t>
            </a:r>
            <a:r>
              <a:rPr lang="en" sz="2000" b="1">
                <a:solidFill>
                  <a:schemeClr val="dk1"/>
                </a:solidFill>
              </a:rPr>
              <a:t>atributos </a:t>
            </a:r>
            <a:r>
              <a:rPr lang="en" sz="2000">
                <a:solidFill>
                  <a:schemeClr val="dk1"/>
                </a:solidFill>
              </a:rPr>
              <a:t>y comportamiento(</a:t>
            </a:r>
            <a:r>
              <a:rPr lang="en" sz="2000" b="1">
                <a:solidFill>
                  <a:schemeClr val="dk1"/>
                </a:solidFill>
              </a:rPr>
              <a:t>métodos</a:t>
            </a:r>
            <a:r>
              <a:rPr lang="en" sz="2000">
                <a:solidFill>
                  <a:schemeClr val="dk1"/>
                </a:solidFill>
              </a:rPr>
              <a:t>).</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Los objetos con características comunes se agrupan en clases. </a:t>
            </a:r>
            <a:endParaRPr sz="2000" b="1">
              <a:solidFill>
                <a:srgbClr val="3F3F3F"/>
              </a:solidFill>
            </a:endParaRPr>
          </a:p>
        </p:txBody>
      </p:sp>
      <p:sp>
        <p:nvSpPr>
          <p:cNvPr id="472" name="Google Shape;472;p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Pilares de la programación orientada a objetos</a:t>
            </a:r>
            <a:endParaRPr/>
          </a:p>
        </p:txBody>
      </p:sp>
      <p:sp>
        <p:nvSpPr>
          <p:cNvPr id="478" name="Google Shape;478;p5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42</a:t>
            </a:fld>
            <a:endParaRPr/>
          </a:p>
        </p:txBody>
      </p:sp>
      <p:sp>
        <p:nvSpPr>
          <p:cNvPr id="479" name="Google Shape;479;p55"/>
          <p:cNvSpPr/>
          <p:nvPr/>
        </p:nvSpPr>
        <p:spPr>
          <a:xfrm>
            <a:off x="1359979" y="1966700"/>
            <a:ext cx="2547300" cy="720300"/>
          </a:xfrm>
          <a:prstGeom prst="roundRect">
            <a:avLst>
              <a:gd name="adj" fmla="val 16667"/>
            </a:avLst>
          </a:prstGeom>
          <a:solidFill>
            <a:srgbClr val="D0E0E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Abstracción</a:t>
            </a:r>
            <a:endParaRPr sz="2400" b="0" i="0" u="none" strike="noStrike" cap="none">
              <a:solidFill>
                <a:srgbClr val="000000"/>
              </a:solidFill>
              <a:latin typeface="Cambria"/>
              <a:ea typeface="Cambria"/>
              <a:cs typeface="Cambria"/>
              <a:sym typeface="Cambria"/>
            </a:endParaRPr>
          </a:p>
        </p:txBody>
      </p:sp>
      <p:sp>
        <p:nvSpPr>
          <p:cNvPr id="480" name="Google Shape;480;p55"/>
          <p:cNvSpPr/>
          <p:nvPr/>
        </p:nvSpPr>
        <p:spPr>
          <a:xfrm>
            <a:off x="1359971" y="3502744"/>
            <a:ext cx="2547300" cy="720300"/>
          </a:xfrm>
          <a:prstGeom prst="roundRect">
            <a:avLst>
              <a:gd name="adj" fmla="val 16667"/>
            </a:avLst>
          </a:prstGeom>
          <a:solidFill>
            <a:srgbClr val="D9D2E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Herencia</a:t>
            </a:r>
            <a:endParaRPr sz="2400" b="0" i="0" u="none" strike="noStrike" cap="none">
              <a:solidFill>
                <a:srgbClr val="000000"/>
              </a:solidFill>
              <a:latin typeface="Cambria"/>
              <a:ea typeface="Cambria"/>
              <a:cs typeface="Cambria"/>
              <a:sym typeface="Cambria"/>
            </a:endParaRPr>
          </a:p>
        </p:txBody>
      </p:sp>
      <p:sp>
        <p:nvSpPr>
          <p:cNvPr id="481" name="Google Shape;481;p55"/>
          <p:cNvSpPr/>
          <p:nvPr/>
        </p:nvSpPr>
        <p:spPr>
          <a:xfrm>
            <a:off x="5853075" y="1966700"/>
            <a:ext cx="2682300" cy="720300"/>
          </a:xfrm>
          <a:prstGeom prst="roundRect">
            <a:avLst>
              <a:gd name="adj" fmla="val 16667"/>
            </a:avLst>
          </a:prstGeom>
          <a:solidFill>
            <a:srgbClr val="C9DAF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Encapsulamiento</a:t>
            </a:r>
            <a:endParaRPr sz="2400" b="0" i="0" u="none" strike="noStrike" cap="none">
              <a:solidFill>
                <a:srgbClr val="000000"/>
              </a:solidFill>
              <a:latin typeface="Cambria"/>
              <a:ea typeface="Cambria"/>
              <a:cs typeface="Cambria"/>
              <a:sym typeface="Cambria"/>
            </a:endParaRPr>
          </a:p>
        </p:txBody>
      </p:sp>
      <p:sp>
        <p:nvSpPr>
          <p:cNvPr id="482" name="Google Shape;482;p55"/>
          <p:cNvSpPr/>
          <p:nvPr/>
        </p:nvSpPr>
        <p:spPr>
          <a:xfrm>
            <a:off x="5787329" y="3526358"/>
            <a:ext cx="2547300" cy="720300"/>
          </a:xfrm>
          <a:prstGeom prst="roundRect">
            <a:avLst>
              <a:gd name="adj" fmla="val 16667"/>
            </a:avLst>
          </a:prstGeom>
          <a:solidFill>
            <a:srgbClr val="EAD1D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Polimorfismo</a:t>
            </a:r>
            <a:endParaRPr sz="2400" b="0" i="0" u="none" strike="noStrike" cap="none">
              <a:solidFill>
                <a:srgbClr val="000000"/>
              </a:solidFill>
              <a:latin typeface="Cambria"/>
              <a:ea typeface="Cambria"/>
              <a:cs typeface="Cambria"/>
              <a:sym typeface="Cambria"/>
            </a:endParaRPr>
          </a:p>
        </p:txBody>
      </p:sp>
      <p:sp>
        <p:nvSpPr>
          <p:cNvPr id="483" name="Google Shape;483;p55"/>
          <p:cNvSpPr txBox="1"/>
          <p:nvPr/>
        </p:nvSpPr>
        <p:spPr>
          <a:xfrm>
            <a:off x="2253101" y="4548225"/>
            <a:ext cx="5578200" cy="52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b="0" i="0" u="sng" strike="noStrike" cap="none">
                <a:solidFill>
                  <a:srgbClr val="0563C1"/>
                </a:solidFill>
                <a:latin typeface="Calibri"/>
                <a:ea typeface="Calibri"/>
                <a:cs typeface="Calibri"/>
                <a:sym typeface="Calibri"/>
                <a:hlinkClick r:id="rId3"/>
              </a:rPr>
              <a:t>https://www.youtube.com/watch?v=pTB0EiLXUC8</a:t>
            </a:r>
            <a:endParaRPr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4" name="Google Shape;484;p55"/>
          <p:cNvSpPr/>
          <p:nvPr/>
        </p:nvSpPr>
        <p:spPr>
          <a:xfrm>
            <a:off x="4201872" y="2822150"/>
            <a:ext cx="1195800" cy="631200"/>
          </a:xfrm>
          <a:prstGeom prst="roundRect">
            <a:avLst>
              <a:gd name="adj" fmla="val 16667"/>
            </a:avLst>
          </a:prstGeom>
          <a:solidFill>
            <a:srgbClr val="D9C4B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Calibri"/>
                <a:ea typeface="Calibri"/>
                <a:cs typeface="Calibri"/>
                <a:sym typeface="Calibri"/>
              </a:rPr>
              <a:t>POO</a:t>
            </a:r>
            <a:endParaRPr sz="3200" b="1" i="0" u="none" strike="noStrike" cap="none">
              <a:solidFill>
                <a:srgbClr val="000000"/>
              </a:solidFill>
              <a:latin typeface="Calibri"/>
              <a:ea typeface="Calibri"/>
              <a:cs typeface="Calibri"/>
              <a:sym typeface="Calibri"/>
            </a:endParaRPr>
          </a:p>
        </p:txBody>
      </p:sp>
      <p:cxnSp>
        <p:nvCxnSpPr>
          <p:cNvPr id="485" name="Google Shape;485;p55"/>
          <p:cNvCxnSpPr>
            <a:endCxn id="484" idx="1"/>
          </p:cNvCxnSpPr>
          <p:nvPr/>
        </p:nvCxnSpPr>
        <p:spPr>
          <a:xfrm>
            <a:off x="3837972" y="2673350"/>
            <a:ext cx="363900" cy="464400"/>
          </a:xfrm>
          <a:prstGeom prst="straightConnector1">
            <a:avLst/>
          </a:prstGeom>
          <a:noFill/>
          <a:ln w="9525" cap="flat" cmpd="sng">
            <a:solidFill>
              <a:srgbClr val="44546A"/>
            </a:solidFill>
            <a:prstDash val="solid"/>
            <a:round/>
            <a:headEnd type="none" w="sm" len="sm"/>
            <a:tailEnd type="none" w="sm" len="sm"/>
          </a:ln>
        </p:spPr>
      </p:cxnSp>
      <p:cxnSp>
        <p:nvCxnSpPr>
          <p:cNvPr id="486" name="Google Shape;486;p55"/>
          <p:cNvCxnSpPr>
            <a:endCxn id="484" idx="1"/>
          </p:cNvCxnSpPr>
          <p:nvPr/>
        </p:nvCxnSpPr>
        <p:spPr>
          <a:xfrm rot="10800000" flipH="1">
            <a:off x="3889872" y="3137750"/>
            <a:ext cx="312000" cy="483600"/>
          </a:xfrm>
          <a:prstGeom prst="straightConnector1">
            <a:avLst/>
          </a:prstGeom>
          <a:noFill/>
          <a:ln w="9525" cap="flat" cmpd="sng">
            <a:solidFill>
              <a:srgbClr val="44546A"/>
            </a:solidFill>
            <a:prstDash val="solid"/>
            <a:round/>
            <a:headEnd type="none" w="sm" len="sm"/>
            <a:tailEnd type="none" w="sm" len="sm"/>
          </a:ln>
        </p:spPr>
      </p:cxnSp>
      <p:cxnSp>
        <p:nvCxnSpPr>
          <p:cNvPr id="487" name="Google Shape;487;p55"/>
          <p:cNvCxnSpPr>
            <a:stCxn id="484" idx="3"/>
          </p:cNvCxnSpPr>
          <p:nvPr/>
        </p:nvCxnSpPr>
        <p:spPr>
          <a:xfrm rot="10800000" flipH="1">
            <a:off x="5397672" y="2617550"/>
            <a:ext cx="450600" cy="520200"/>
          </a:xfrm>
          <a:prstGeom prst="straightConnector1">
            <a:avLst/>
          </a:prstGeom>
          <a:noFill/>
          <a:ln w="9525" cap="flat" cmpd="sng">
            <a:solidFill>
              <a:srgbClr val="44546A"/>
            </a:solidFill>
            <a:prstDash val="solid"/>
            <a:round/>
            <a:headEnd type="none" w="sm" len="sm"/>
            <a:tailEnd type="none" w="sm" len="sm"/>
          </a:ln>
        </p:spPr>
      </p:cxnSp>
      <p:cxnSp>
        <p:nvCxnSpPr>
          <p:cNvPr id="488" name="Google Shape;488;p55"/>
          <p:cNvCxnSpPr>
            <a:stCxn id="484" idx="3"/>
          </p:cNvCxnSpPr>
          <p:nvPr/>
        </p:nvCxnSpPr>
        <p:spPr>
          <a:xfrm>
            <a:off x="5397672" y="3137750"/>
            <a:ext cx="389700" cy="466800"/>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493"/>
        <p:cNvGrpSpPr/>
        <p:nvPr/>
      </p:nvGrpSpPr>
      <p:grpSpPr>
        <a:xfrm>
          <a:off x="0" y="0"/>
          <a:ext cx="0" cy="0"/>
          <a:chOff x="0" y="0"/>
          <a:chExt cx="0" cy="0"/>
        </a:xfrm>
      </p:grpSpPr>
      <p:sp>
        <p:nvSpPr>
          <p:cNvPr id="494" name="Google Shape;494;p56"/>
          <p:cNvSpPr txBox="1"/>
          <p:nvPr/>
        </p:nvSpPr>
        <p:spPr>
          <a:xfrm>
            <a:off x="596725" y="1789425"/>
            <a:ext cx="7945800" cy="23166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Omitir detalles que no son necesarios y solamente mostrar lo que sí es relevante.</a:t>
            </a:r>
            <a:endParaRPr sz="24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Expresar las características esenciales de un objeto, las cuales distinguen al objeto de los demás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Ayuda a reducir la complejidad y esfuerzo de programación</a:t>
            </a:r>
            <a:endParaRPr sz="2400" b="0" i="0" u="none" strike="noStrike" cap="none">
              <a:solidFill>
                <a:srgbClr val="3F3F3F"/>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Calibri"/>
              <a:ea typeface="Calibri"/>
              <a:cs typeface="Calibri"/>
              <a:sym typeface="Calibri"/>
            </a:endParaRPr>
          </a:p>
          <a:p>
            <a:pPr marL="114300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Trebuchet MS"/>
              <a:ea typeface="Trebuchet MS"/>
              <a:cs typeface="Trebuchet MS"/>
              <a:sym typeface="Trebuchet MS"/>
            </a:endParaRPr>
          </a:p>
          <a:p>
            <a:pPr marL="914400" marR="0" lvl="0" indent="0" algn="just"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495" name="Google Shape;495;p56"/>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200" b="1" i="0" u="none" strike="noStrike" cap="none">
                <a:solidFill>
                  <a:srgbClr val="FFFFFF"/>
                </a:solidFill>
                <a:latin typeface="Roboto Slab"/>
                <a:ea typeface="Roboto Slab"/>
                <a:cs typeface="Roboto Slab"/>
                <a:sym typeface="Roboto Slab"/>
              </a:rPr>
              <a:t>Abstracción</a:t>
            </a:r>
            <a:endParaRPr sz="3200" i="0" u="none" strike="noStrike" cap="none">
              <a:solidFill>
                <a:srgbClr val="FFFFFF"/>
              </a:solidFill>
              <a:latin typeface="Roboto Slab"/>
              <a:ea typeface="Roboto Slab"/>
              <a:cs typeface="Roboto Slab"/>
              <a:sym typeface="Roboto Slab"/>
            </a:endParaRPr>
          </a:p>
        </p:txBody>
      </p:sp>
      <p:sp>
        <p:nvSpPr>
          <p:cNvPr id="496" name="Google Shape;496;p5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01"/>
        <p:cNvGrpSpPr/>
        <p:nvPr/>
      </p:nvGrpSpPr>
      <p:grpSpPr>
        <a:xfrm>
          <a:off x="0" y="0"/>
          <a:ext cx="0" cy="0"/>
          <a:chOff x="0" y="0"/>
          <a:chExt cx="0" cy="0"/>
        </a:xfrm>
      </p:grpSpPr>
      <p:sp>
        <p:nvSpPr>
          <p:cNvPr id="502" name="Google Shape;502;p57"/>
          <p:cNvSpPr txBox="1"/>
          <p:nvPr/>
        </p:nvSpPr>
        <p:spPr>
          <a:xfrm>
            <a:off x="614383" y="1454517"/>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1958950" y="23542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Nombre</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Dirección</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Teléfono</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Información sobre impuestos</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Comida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Película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Actor favorito</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57"/>
          <p:cNvSpPr txBox="1">
            <a:spLocks noGrp="1"/>
          </p:cNvSpPr>
          <p:nvPr>
            <p:ph type="title" idx="4294967295"/>
          </p:nvPr>
        </p:nvSpPr>
        <p:spPr>
          <a:xfrm>
            <a:off x="457200" y="-1525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Abstracción</a:t>
            </a:r>
            <a:endParaRPr/>
          </a:p>
          <a:p>
            <a:pPr marL="0" lvl="0" indent="0" algn="l" rtl="0">
              <a:spcBef>
                <a:spcPts val="0"/>
              </a:spcBef>
              <a:spcAft>
                <a:spcPts val="0"/>
              </a:spcAft>
              <a:buNone/>
            </a:pPr>
            <a:r>
              <a:rPr lang="en"/>
              <a:t> Ejemplo</a:t>
            </a:r>
            <a:endParaRPr/>
          </a:p>
        </p:txBody>
      </p:sp>
      <p:sp>
        <p:nvSpPr>
          <p:cNvPr id="505" name="Google Shape;505;p57"/>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0"/>
        <p:cNvGrpSpPr/>
        <p:nvPr/>
      </p:nvGrpSpPr>
      <p:grpSpPr>
        <a:xfrm>
          <a:off x="0" y="0"/>
          <a:ext cx="0" cy="0"/>
          <a:chOff x="0" y="0"/>
          <a:chExt cx="0" cy="0"/>
        </a:xfrm>
      </p:grpSpPr>
      <p:sp>
        <p:nvSpPr>
          <p:cNvPr id="511" name="Google Shape;511;p58"/>
          <p:cNvSpPr txBox="1"/>
          <p:nvPr/>
        </p:nvSpPr>
        <p:spPr>
          <a:xfrm>
            <a:off x="680174" y="1490575"/>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12" name="Google Shape;512;p58"/>
          <p:cNvSpPr txBox="1"/>
          <p:nvPr/>
        </p:nvSpPr>
        <p:spPr>
          <a:xfrm>
            <a:off x="1958950" y="24304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Nombre</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Dirección</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Teléfono</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Información sobre impuestos</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Comida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Película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Actor favorito</a:t>
            </a:r>
            <a:endParaRPr sz="2400" b="0" i="0" u="none" strike="noStrike" cap="none">
              <a:solidFill>
                <a:srgbClr val="D9D9D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58"/>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Abstracción</a:t>
            </a:r>
            <a:endParaRPr sz="3300" b="1">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Ejemplo</a:t>
            </a:r>
            <a:endParaRPr sz="1100" b="0" i="0" u="none" strike="noStrike" cap="none">
              <a:solidFill>
                <a:srgbClr val="FFFFFF"/>
              </a:solidFill>
              <a:latin typeface="Arial"/>
              <a:ea typeface="Arial"/>
              <a:cs typeface="Arial"/>
              <a:sym typeface="Arial"/>
            </a:endParaRPr>
          </a:p>
        </p:txBody>
      </p:sp>
      <p:sp>
        <p:nvSpPr>
          <p:cNvPr id="514" name="Google Shape;514;p58"/>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18"/>
        <p:cNvGrpSpPr/>
        <p:nvPr/>
      </p:nvGrpSpPr>
      <p:grpSpPr>
        <a:xfrm>
          <a:off x="0" y="0"/>
          <a:ext cx="0" cy="0"/>
          <a:chOff x="0" y="0"/>
          <a:chExt cx="0" cy="0"/>
        </a:xfrm>
      </p:grpSpPr>
      <p:sp>
        <p:nvSpPr>
          <p:cNvPr id="519" name="Google Shape;519;p59"/>
          <p:cNvSpPr txBox="1"/>
          <p:nvPr/>
        </p:nvSpPr>
        <p:spPr>
          <a:xfrm>
            <a:off x="529766" y="1406670"/>
            <a:ext cx="5382600" cy="360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Propiedad que ayuda a mantener juntos, en una única entidad los atributos y métodos.</a:t>
            </a:r>
            <a:endParaRPr sz="2100" b="0" i="0" u="none" strike="noStrike" cap="none">
              <a:solidFill>
                <a:srgbClr val="31394D"/>
              </a:solidFill>
              <a:latin typeface="Calibri"/>
              <a:ea typeface="Calibri"/>
              <a:cs typeface="Calibri"/>
              <a:sym typeface="Calibri"/>
            </a:endParaRPr>
          </a:p>
          <a:p>
            <a:pPr marL="457200" marR="0" lvl="0" indent="-381000" algn="just" rtl="0">
              <a:lnSpc>
                <a:spcPct val="100000"/>
              </a:lnSpc>
              <a:spcBef>
                <a:spcPts val="0"/>
              </a:spcBef>
              <a:spcAft>
                <a:spcPts val="0"/>
              </a:spcAft>
              <a:buClr>
                <a:srgbClr val="404041"/>
              </a:buClr>
              <a:buSzPts val="1800"/>
              <a:buFont typeface="Calibri"/>
              <a:buChar char="●"/>
            </a:pPr>
            <a:r>
              <a:rPr lang="en" sz="2100" b="0" i="0" u="none" strike="noStrike" cap="none">
                <a:solidFill>
                  <a:srgbClr val="404041"/>
                </a:solidFill>
                <a:highlight>
                  <a:srgbClr val="FFFFFF"/>
                </a:highlight>
                <a:latin typeface="Calibri"/>
                <a:ea typeface="Calibri"/>
                <a:cs typeface="Calibri"/>
                <a:sym typeface="Calibri"/>
              </a:rPr>
              <a:t>Asegurar que el contenido de la información de un objeto está oculta en el mundo exterior. </a:t>
            </a:r>
            <a:endParaRPr sz="21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La ventaja del código encapsulado es que se sabe cómo usarlo sin importar cómo esté implementado.</a:t>
            </a:r>
            <a:endParaRPr sz="21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0" name="Google Shape;520;p59"/>
          <p:cNvPicPr preferRelativeResize="0"/>
          <p:nvPr/>
        </p:nvPicPr>
        <p:blipFill rotWithShape="1">
          <a:blip r:embed="rId3">
            <a:alphaModFix/>
          </a:blip>
          <a:srcRect/>
          <a:stretch/>
        </p:blipFill>
        <p:spPr>
          <a:xfrm>
            <a:off x="6140071" y="2460076"/>
            <a:ext cx="2192873" cy="1765905"/>
          </a:xfrm>
          <a:prstGeom prst="rect">
            <a:avLst/>
          </a:prstGeom>
          <a:noFill/>
          <a:ln>
            <a:noFill/>
          </a:ln>
        </p:spPr>
      </p:pic>
      <p:pic>
        <p:nvPicPr>
          <p:cNvPr id="521" name="Google Shape;521;p59"/>
          <p:cNvPicPr preferRelativeResize="0"/>
          <p:nvPr/>
        </p:nvPicPr>
        <p:blipFill rotWithShape="1">
          <a:blip r:embed="rId4">
            <a:alphaModFix/>
          </a:blip>
          <a:srcRect/>
          <a:stretch/>
        </p:blipFill>
        <p:spPr>
          <a:xfrm>
            <a:off x="6593117" y="1406400"/>
            <a:ext cx="1580555" cy="916186"/>
          </a:xfrm>
          <a:prstGeom prst="rect">
            <a:avLst/>
          </a:prstGeom>
          <a:noFill/>
          <a:ln>
            <a:noFill/>
          </a:ln>
        </p:spPr>
      </p:pic>
      <p:sp>
        <p:nvSpPr>
          <p:cNvPr id="522" name="Google Shape;522;p59"/>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Encapsulamiento</a:t>
            </a:r>
            <a:endParaRPr sz="1100" b="0" i="0" u="none" strike="noStrike" cap="none">
              <a:solidFill>
                <a:srgbClr val="FFFFFF"/>
              </a:solidFill>
              <a:latin typeface="Arial"/>
              <a:ea typeface="Arial"/>
              <a:cs typeface="Arial"/>
              <a:sym typeface="Arial"/>
            </a:endParaRPr>
          </a:p>
        </p:txBody>
      </p:sp>
      <p:sp>
        <p:nvSpPr>
          <p:cNvPr id="523" name="Google Shape;523;p59"/>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27"/>
        <p:cNvGrpSpPr/>
        <p:nvPr/>
      </p:nvGrpSpPr>
      <p:grpSpPr>
        <a:xfrm>
          <a:off x="0" y="0"/>
          <a:ext cx="0" cy="0"/>
          <a:chOff x="0" y="0"/>
          <a:chExt cx="0" cy="0"/>
        </a:xfrm>
      </p:grpSpPr>
      <p:sp>
        <p:nvSpPr>
          <p:cNvPr id="528" name="Google Shape;528;p60"/>
          <p:cNvSpPr txBox="1"/>
          <p:nvPr/>
        </p:nvSpPr>
        <p:spPr>
          <a:xfrm>
            <a:off x="616406" y="1496100"/>
            <a:ext cx="75645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Relación entre dos clases: clase base y la clase derivada</a:t>
            </a:r>
            <a:endParaRPr sz="2400" b="0" i="0" u="none" strike="noStrike" cap="none">
              <a:solidFill>
                <a:srgbClr val="3F3F3F"/>
              </a:solidFill>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obtiene la habilidad de utilizar ciertas propiedades y funcionalidades de la clase base</a:t>
            </a:r>
            <a:endParaRPr sz="2400" b="0" i="0" u="none" strike="noStrike" cap="none">
              <a:solidFill>
                <a:srgbClr val="404040"/>
              </a:solidFill>
              <a:highlight>
                <a:srgbClr val="FFFFFF"/>
              </a:highlight>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puede sustituir funcionalidad de la clase base</a:t>
            </a:r>
            <a:endParaRPr sz="2400" b="0" i="0" u="none" strike="noStrike" cap="none">
              <a:solidFill>
                <a:srgbClr val="404040"/>
              </a:solidFill>
              <a:highlight>
                <a:srgbClr val="FFFFFF"/>
              </a:highlight>
              <a:latin typeface="Calibri"/>
              <a:ea typeface="Calibri"/>
              <a:cs typeface="Calibri"/>
              <a:sym typeface="Calibri"/>
            </a:endParaRPr>
          </a:p>
          <a:p>
            <a:pPr marL="3429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0" name="Google Shape;530;p60"/>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34"/>
        <p:cNvGrpSpPr/>
        <p:nvPr/>
      </p:nvGrpSpPr>
      <p:grpSpPr>
        <a:xfrm>
          <a:off x="0" y="0"/>
          <a:ext cx="0" cy="0"/>
          <a:chOff x="0" y="0"/>
          <a:chExt cx="0" cy="0"/>
        </a:xfrm>
      </p:grpSpPr>
      <p:sp>
        <p:nvSpPr>
          <p:cNvPr id="535" name="Google Shape;535;p61"/>
          <p:cNvSpPr txBox="1"/>
          <p:nvPr/>
        </p:nvSpPr>
        <p:spPr>
          <a:xfrm>
            <a:off x="616410" y="1115100"/>
            <a:ext cx="8272200" cy="2910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relación padre-hijo entre clases puede representarse desde un punto de vista jerárquico, denominado vista de clases en árbol.</a:t>
            </a: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6" name="Google Shape;536;p61"/>
          <p:cNvPicPr preferRelativeResize="0"/>
          <p:nvPr/>
        </p:nvPicPr>
        <p:blipFill rotWithShape="1">
          <a:blip r:embed="rId3">
            <a:alphaModFix/>
          </a:blip>
          <a:srcRect/>
          <a:stretch/>
        </p:blipFill>
        <p:spPr>
          <a:xfrm>
            <a:off x="2637287" y="2761459"/>
            <a:ext cx="4230356" cy="2027325"/>
          </a:xfrm>
          <a:prstGeom prst="rect">
            <a:avLst/>
          </a:prstGeom>
          <a:noFill/>
          <a:ln>
            <a:noFill/>
          </a:ln>
        </p:spPr>
      </p:pic>
      <p:sp>
        <p:nvSpPr>
          <p:cNvPr id="537" name="Google Shape;537;p61"/>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8" name="Google Shape;538;p61"/>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42"/>
        <p:cNvGrpSpPr/>
        <p:nvPr/>
      </p:nvGrpSpPr>
      <p:grpSpPr>
        <a:xfrm>
          <a:off x="0" y="0"/>
          <a:ext cx="0" cy="0"/>
          <a:chOff x="0" y="0"/>
          <a:chExt cx="0" cy="0"/>
        </a:xfrm>
      </p:grpSpPr>
      <p:sp>
        <p:nvSpPr>
          <p:cNvPr id="543" name="Google Shape;543;p62"/>
          <p:cNvSpPr txBox="1"/>
          <p:nvPr/>
        </p:nvSpPr>
        <p:spPr>
          <a:xfrm>
            <a:off x="507870" y="1428000"/>
            <a:ext cx="82014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Polimorfismo significa muchas formas.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Capacidad para que varias clases u objetos derivados de otros, reaccionen de manera diferente ante los mismos métodos</a:t>
            </a:r>
            <a:endParaRPr sz="24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p:txBody>
      </p:sp>
      <p:pic>
        <p:nvPicPr>
          <p:cNvPr id="544" name="Google Shape;544;p62"/>
          <p:cNvPicPr preferRelativeResize="0"/>
          <p:nvPr/>
        </p:nvPicPr>
        <p:blipFill rotWithShape="1">
          <a:blip r:embed="rId3">
            <a:alphaModFix/>
          </a:blip>
          <a:srcRect/>
          <a:stretch/>
        </p:blipFill>
        <p:spPr>
          <a:xfrm>
            <a:off x="5217925" y="2724150"/>
            <a:ext cx="3048000" cy="2190750"/>
          </a:xfrm>
          <a:prstGeom prst="rect">
            <a:avLst/>
          </a:prstGeom>
          <a:noFill/>
          <a:ln>
            <a:noFill/>
          </a:ln>
        </p:spPr>
      </p:pic>
      <p:sp>
        <p:nvSpPr>
          <p:cNvPr id="545" name="Google Shape;545;p62"/>
          <p:cNvSpPr txBox="1"/>
          <p:nvPr/>
        </p:nvSpPr>
        <p:spPr>
          <a:xfrm>
            <a:off x="5264050" y="5014625"/>
            <a:ext cx="3114300" cy="2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sng" strike="noStrike" cap="none">
                <a:solidFill>
                  <a:schemeClr val="hlink"/>
                </a:solidFill>
                <a:latin typeface="Calibri"/>
                <a:ea typeface="Calibri"/>
                <a:cs typeface="Calibri"/>
                <a:sym typeface="Calibri"/>
                <a:hlinkClick r:id="rId4"/>
              </a:rPr>
              <a:t>https://sites.google.com/site/javafacilparatodos/temario-1/polimorfismo</a:t>
            </a:r>
            <a:endParaRPr sz="700" b="0" i="0" u="none" strike="noStrike" cap="none">
              <a:solidFill>
                <a:schemeClr val="dk1"/>
              </a:solidFill>
              <a:latin typeface="Calibri"/>
              <a:ea typeface="Calibri"/>
              <a:cs typeface="Calibri"/>
              <a:sym typeface="Calibri"/>
            </a:endParaRPr>
          </a:p>
        </p:txBody>
      </p:sp>
      <p:sp>
        <p:nvSpPr>
          <p:cNvPr id="546" name="Google Shape;546;p62"/>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47" name="Google Shape;547;p62"/>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72" name="Google Shape;172;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pic>
        <p:nvPicPr>
          <p:cNvPr id="173" name="Google Shape;173;p18"/>
          <p:cNvPicPr preferRelativeResize="0"/>
          <p:nvPr/>
        </p:nvPicPr>
        <p:blipFill>
          <a:blip r:embed="rId3">
            <a:alphaModFix/>
          </a:blip>
          <a:stretch>
            <a:fillRect/>
          </a:stretch>
        </p:blipFill>
        <p:spPr>
          <a:xfrm>
            <a:off x="3565375" y="1622775"/>
            <a:ext cx="5337075" cy="3296425"/>
          </a:xfrm>
          <a:prstGeom prst="rect">
            <a:avLst/>
          </a:prstGeom>
          <a:noFill/>
          <a:ln>
            <a:noFill/>
          </a:ln>
        </p:spPr>
      </p:pic>
      <p:pic>
        <p:nvPicPr>
          <p:cNvPr id="174" name="Google Shape;174;p18"/>
          <p:cNvPicPr preferRelativeResize="0"/>
          <p:nvPr/>
        </p:nvPicPr>
        <p:blipFill>
          <a:blip r:embed="rId4">
            <a:alphaModFix/>
          </a:blip>
          <a:stretch>
            <a:fillRect/>
          </a:stretch>
        </p:blipFill>
        <p:spPr>
          <a:xfrm>
            <a:off x="1310700" y="2574050"/>
            <a:ext cx="820100" cy="1478125"/>
          </a:xfrm>
          <a:prstGeom prst="rect">
            <a:avLst/>
          </a:prstGeom>
          <a:noFill/>
          <a:ln>
            <a:noFill/>
          </a:ln>
        </p:spPr>
      </p:pic>
      <p:sp>
        <p:nvSpPr>
          <p:cNvPr id="175" name="Google Shape;175;p18"/>
          <p:cNvSpPr txBox="1"/>
          <p:nvPr/>
        </p:nvSpPr>
        <p:spPr>
          <a:xfrm>
            <a:off x="632775" y="4177850"/>
            <a:ext cx="26334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Duke, la mascota de JAVA</a:t>
            </a:r>
            <a:endParaRPr>
              <a:latin typeface="Chivo"/>
              <a:ea typeface="Chivo"/>
              <a:cs typeface="Chivo"/>
              <a:sym typeface="Chivo"/>
            </a:endParaRPr>
          </a:p>
        </p:txBody>
      </p:sp>
      <p:sp>
        <p:nvSpPr>
          <p:cNvPr id="176" name="Google Shape;176;p18"/>
          <p:cNvSpPr txBox="1"/>
          <p:nvPr/>
        </p:nvSpPr>
        <p:spPr>
          <a:xfrm>
            <a:off x="45065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1"/>
        <p:cNvGrpSpPr/>
        <p:nvPr/>
      </p:nvGrpSpPr>
      <p:grpSpPr>
        <a:xfrm>
          <a:off x="0" y="0"/>
          <a:ext cx="0" cy="0"/>
          <a:chOff x="0" y="0"/>
          <a:chExt cx="0" cy="0"/>
        </a:xfrm>
      </p:grpSpPr>
      <p:sp>
        <p:nvSpPr>
          <p:cNvPr id="552" name="Google Shape;552;p63"/>
          <p:cNvSpPr txBox="1"/>
          <p:nvPr/>
        </p:nvSpPr>
        <p:spPr>
          <a:xfrm>
            <a:off x="507870" y="1123200"/>
            <a:ext cx="8201400" cy="29103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a:p>
            <a:pPr marL="457200" marR="0" lvl="0" indent="-381000" algn="just" rtl="0">
              <a:lnSpc>
                <a:spcPct val="100000"/>
              </a:lnSpc>
              <a:spcBef>
                <a:spcPts val="0"/>
              </a:spcBef>
              <a:spcAft>
                <a:spcPts val="0"/>
              </a:spcAft>
              <a:buClr>
                <a:srgbClr val="3F3F3F"/>
              </a:buClr>
              <a:buSzPts val="1800"/>
              <a:buFont typeface="Trebuchet MS"/>
              <a:buChar char="●"/>
            </a:pPr>
            <a:r>
              <a:rPr lang="en" sz="2400" b="0" i="0" u="none" strike="noStrike" cap="none">
                <a:solidFill>
                  <a:srgbClr val="3F3F3F"/>
                </a:solidFill>
                <a:latin typeface="Calibri"/>
                <a:ea typeface="Calibri"/>
                <a:cs typeface="Calibri"/>
                <a:sym typeface="Calibri"/>
              </a:rPr>
              <a:t>Interfaz para ser usada en una clase general de acciones. La acción específica depende  de la naturaleza de la situación.</a:t>
            </a:r>
            <a:endParaRPr sz="2400" b="0" i="0" u="none" strike="noStrike" cap="none">
              <a:solidFill>
                <a:srgbClr val="000000"/>
              </a:solidFill>
              <a:latin typeface="Calibri"/>
              <a:ea typeface="Calibri"/>
              <a:cs typeface="Calibri"/>
              <a:sym typeface="Calibri"/>
            </a:endParaRPr>
          </a:p>
        </p:txBody>
      </p:sp>
      <p:pic>
        <p:nvPicPr>
          <p:cNvPr id="553" name="Google Shape;553;p63"/>
          <p:cNvPicPr preferRelativeResize="0"/>
          <p:nvPr/>
        </p:nvPicPr>
        <p:blipFill rotWithShape="1">
          <a:blip r:embed="rId3">
            <a:alphaModFix/>
          </a:blip>
          <a:srcRect/>
          <a:stretch/>
        </p:blipFill>
        <p:spPr>
          <a:xfrm>
            <a:off x="2579082" y="2394331"/>
            <a:ext cx="3798301" cy="2488525"/>
          </a:xfrm>
          <a:prstGeom prst="rect">
            <a:avLst/>
          </a:prstGeom>
          <a:noFill/>
          <a:ln>
            <a:noFill/>
          </a:ln>
        </p:spPr>
      </p:pic>
      <p:sp>
        <p:nvSpPr>
          <p:cNvPr id="554" name="Google Shape;554;p63"/>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55" name="Google Shape;555;p63"/>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59"/>
        <p:cNvGrpSpPr/>
        <p:nvPr/>
      </p:nvGrpSpPr>
      <p:grpSpPr>
        <a:xfrm>
          <a:off x="0" y="0"/>
          <a:ext cx="0" cy="0"/>
          <a:chOff x="0" y="0"/>
          <a:chExt cx="0" cy="0"/>
        </a:xfrm>
      </p:grpSpPr>
      <p:sp>
        <p:nvSpPr>
          <p:cNvPr id="560" name="Google Shape;560;p64"/>
          <p:cNvSpPr txBox="1"/>
          <p:nvPr/>
        </p:nvSpPr>
        <p:spPr>
          <a:xfrm>
            <a:off x="616400" y="1496100"/>
            <a:ext cx="7926000" cy="2910300"/>
          </a:xfrm>
          <a:prstGeom prst="rect">
            <a:avLst/>
          </a:prstGeom>
          <a:noFill/>
          <a:ln>
            <a:noFill/>
          </a:ln>
        </p:spPr>
        <p:txBody>
          <a:bodyPr spcFirstLastPara="1" wrap="square" lIns="91425" tIns="45700" rIns="91425" bIns="45700" anchor="t" anchorCtr="0">
            <a:noAutofit/>
          </a:bodyPr>
          <a:lstStyle/>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Una clase determina la manera y comportamiento de un objeto. </a:t>
            </a:r>
            <a:endParaRPr sz="2200">
              <a:solidFill>
                <a:schemeClr val="dk1"/>
              </a:solidFill>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Para crear una clase solo se requiere un archivo fuente que contenga la palabra clave reservada class seguida de un identificador y un bloque delimitado por dos llaves para el cuerpo de la clase. </a:t>
            </a:r>
            <a:endParaRPr sz="2200">
              <a:solidFill>
                <a:schemeClr val="dk1"/>
              </a:solidFill>
            </a:endParaRPr>
          </a:p>
          <a:p>
            <a:pPr marL="914400" lvl="0" indent="0" algn="just" rtl="0">
              <a:lnSpc>
                <a:spcPct val="90000"/>
              </a:lnSpc>
              <a:spcBef>
                <a:spcPts val="1000"/>
              </a:spcBef>
              <a:spcAft>
                <a:spcPts val="0"/>
              </a:spcAft>
              <a:buNone/>
            </a:pPr>
            <a:r>
              <a:rPr lang="en" sz="2200">
                <a:solidFill>
                  <a:srgbClr val="6AA84F"/>
                </a:solidFill>
                <a:latin typeface="Calibri"/>
                <a:ea typeface="Calibri"/>
                <a:cs typeface="Calibri"/>
                <a:sym typeface="Calibri"/>
              </a:rPr>
              <a:t>class </a:t>
            </a:r>
            <a:r>
              <a:rPr lang="en" sz="2200">
                <a:solidFill>
                  <a:schemeClr val="dk1"/>
                </a:solidFill>
                <a:latin typeface="Calibri"/>
                <a:ea typeface="Calibri"/>
                <a:cs typeface="Calibri"/>
                <a:sym typeface="Calibri"/>
              </a:rPr>
              <a:t>MiPunto { } </a:t>
            </a:r>
            <a:endParaRPr sz="22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 archivo de Java debe tener el mismo nombre que la clase que contiene, y se le asigna la extensión ".java". </a:t>
            </a:r>
            <a:endParaRPr sz="2200">
              <a:solidFill>
                <a:schemeClr val="dk1"/>
              </a:solidFill>
              <a:latin typeface="Calibri"/>
              <a:ea typeface="Calibri"/>
              <a:cs typeface="Calibri"/>
              <a:sym typeface="Calibri"/>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nombre de la clase debe comenzar con mayúsculas.</a:t>
            </a:r>
            <a:endParaRPr sz="2200">
              <a:solidFill>
                <a:schemeClr val="dk1"/>
              </a:solidFill>
              <a:latin typeface="Calibri"/>
              <a:ea typeface="Calibri"/>
              <a:cs typeface="Calibri"/>
              <a:sym typeface="Calibri"/>
            </a:endParaRPr>
          </a:p>
        </p:txBody>
      </p:sp>
      <p:sp>
        <p:nvSpPr>
          <p:cNvPr id="561" name="Google Shape;561;p64"/>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Clases</a:t>
            </a:r>
            <a:endParaRPr sz="1100" i="0" u="none" strike="noStrike" cap="none">
              <a:solidFill>
                <a:srgbClr val="FFFFFF"/>
              </a:solidFill>
              <a:latin typeface="Roboto Slab"/>
              <a:ea typeface="Roboto Slab"/>
              <a:cs typeface="Roboto Slab"/>
              <a:sym typeface="Roboto Slab"/>
            </a:endParaRPr>
          </a:p>
        </p:txBody>
      </p:sp>
      <p:sp>
        <p:nvSpPr>
          <p:cNvPr id="562" name="Google Shape;562;p64"/>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66"/>
        <p:cNvGrpSpPr/>
        <p:nvPr/>
      </p:nvGrpSpPr>
      <p:grpSpPr>
        <a:xfrm>
          <a:off x="0" y="0"/>
          <a:ext cx="0" cy="0"/>
          <a:chOff x="0" y="0"/>
          <a:chExt cx="0" cy="0"/>
        </a:xfrm>
      </p:grpSpPr>
      <p:sp>
        <p:nvSpPr>
          <p:cNvPr id="567" name="Google Shape;567;p65"/>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68" name="Google Shape;568;p6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52</a:t>
            </a:fld>
            <a:endParaRPr/>
          </a:p>
        </p:txBody>
      </p:sp>
      <p:sp>
        <p:nvSpPr>
          <p:cNvPr id="569" name="Google Shape;569;p65"/>
          <p:cNvSpPr txBox="1"/>
          <p:nvPr/>
        </p:nvSpPr>
        <p:spPr>
          <a:xfrm>
            <a:off x="110751" y="1488750"/>
            <a:ext cx="4022400" cy="3880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i="1">
                <a:solidFill>
                  <a:srgbClr val="000000"/>
                </a:solidFill>
                <a:latin typeface="Calibri"/>
                <a:ea typeface="Calibri"/>
                <a:cs typeface="Calibri"/>
                <a:sym typeface="Calibri"/>
              </a:rPr>
              <a:t> modifAcceso modifClase class nombreClase [extends nombreBase] [implements listaInterfaces]</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570" name="Google Shape;570;p65"/>
          <p:cNvSpPr txBox="1"/>
          <p:nvPr/>
        </p:nvSpPr>
        <p:spPr>
          <a:xfrm>
            <a:off x="3442400" y="1080975"/>
            <a:ext cx="5935500" cy="4585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Una clase esta formada por: </a:t>
            </a:r>
            <a:endParaRPr sz="1800"/>
          </a:p>
          <a:p>
            <a:pPr marL="228600" lvl="0" indent="-165100" algn="l" rtl="0">
              <a:lnSpc>
                <a:spcPct val="90000"/>
              </a:lnSpc>
              <a:spcBef>
                <a:spcPts val="1000"/>
              </a:spcBef>
              <a:spcAft>
                <a:spcPts val="0"/>
              </a:spcAft>
              <a:buClr>
                <a:srgbClr val="00B0F0"/>
              </a:buClr>
              <a:buSzPts val="1800"/>
              <a:buChar char="•"/>
            </a:pPr>
            <a:r>
              <a:rPr lang="en" sz="1800">
                <a:solidFill>
                  <a:srgbClr val="000000"/>
                </a:solidFill>
                <a:latin typeface="Calibri"/>
                <a:ea typeface="Calibri"/>
                <a:cs typeface="Calibri"/>
                <a:sym typeface="Calibri"/>
              </a:rPr>
              <a:t>Atributos: variables int, float, double , char, etc.</a:t>
            </a:r>
            <a:endParaRPr sz="1800"/>
          </a:p>
          <a:p>
            <a:pPr marL="685800" lvl="1" indent="-1905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Almacenan el estado actual de un objeto </a:t>
            </a:r>
            <a:endParaRPr sz="1800"/>
          </a:p>
          <a:p>
            <a:pPr marL="685800" lvl="1" indent="-190500" algn="l" rtl="0">
              <a:lnSpc>
                <a:spcPct val="90000"/>
              </a:lnSpc>
              <a:spcBef>
                <a:spcPts val="500"/>
              </a:spcBef>
              <a:spcAft>
                <a:spcPts val="0"/>
              </a:spcAft>
              <a:buClr>
                <a:srgbClr val="00B0F0"/>
              </a:buClr>
              <a:buSzPts val="1800"/>
              <a:buChar char="•"/>
            </a:pPr>
            <a:r>
              <a:rPr lang="en" sz="1800">
                <a:latin typeface="Calibri"/>
                <a:ea typeface="Calibri"/>
                <a:cs typeface="Calibri"/>
                <a:sym typeface="Calibri"/>
              </a:rPr>
              <a:t>Los atributos de una clase son definidos según esta sintaxis:</a:t>
            </a:r>
            <a:endParaRPr sz="1800"/>
          </a:p>
          <a:p>
            <a:pPr marL="457200" lvl="1" indent="0" algn="l" rtl="0">
              <a:lnSpc>
                <a:spcPct val="90000"/>
              </a:lnSpc>
              <a:spcBef>
                <a:spcPts val="500"/>
              </a:spcBef>
              <a:spcAft>
                <a:spcPts val="0"/>
              </a:spcAft>
              <a:buNone/>
            </a:pPr>
            <a:endParaRPr sz="1800" i="1">
              <a:latin typeface="Calibri"/>
              <a:ea typeface="Calibri"/>
              <a:cs typeface="Calibri"/>
              <a:sym typeface="Calibri"/>
            </a:endParaRPr>
          </a:p>
          <a:p>
            <a:pPr marL="457200" lvl="1" indent="0" algn="l" rtl="0">
              <a:lnSpc>
                <a:spcPct val="90000"/>
              </a:lnSpc>
              <a:spcBef>
                <a:spcPts val="500"/>
              </a:spcBef>
              <a:spcAft>
                <a:spcPts val="0"/>
              </a:spcAft>
              <a:buNone/>
            </a:pPr>
            <a:r>
              <a:rPr lang="en" sz="1800" i="1">
                <a:latin typeface="Calibri"/>
                <a:ea typeface="Calibri"/>
                <a:cs typeface="Calibri"/>
                <a:sym typeface="Calibri"/>
              </a:rPr>
              <a:t>[modifVisibilidad] [modifAtributo] tipo nombreVariable [= valorInicial] ;</a:t>
            </a:r>
            <a:endParaRPr sz="18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1800">
              <a:solidFill>
                <a:srgbClr val="000000"/>
              </a:solidFill>
              <a:latin typeface="Calibri"/>
              <a:ea typeface="Calibri"/>
              <a:cs typeface="Calibri"/>
              <a:sym typeface="Calibri"/>
            </a:endParaRPr>
          </a:p>
          <a:p>
            <a:pPr marL="1143000" lvl="2" indent="-2159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Ej :  String nombre;</a:t>
            </a:r>
            <a:endParaRPr sz="1800"/>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74"/>
        <p:cNvGrpSpPr/>
        <p:nvPr/>
      </p:nvGrpSpPr>
      <p:grpSpPr>
        <a:xfrm>
          <a:off x="0" y="0"/>
          <a:ext cx="0" cy="0"/>
          <a:chOff x="0" y="0"/>
          <a:chExt cx="0" cy="0"/>
        </a:xfrm>
      </p:grpSpPr>
      <p:sp>
        <p:nvSpPr>
          <p:cNvPr id="575" name="Google Shape;575;p66"/>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76" name="Google Shape;576;p6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53</a:t>
            </a:fld>
            <a:endParaRPr/>
          </a:p>
        </p:txBody>
      </p:sp>
      <p:sp>
        <p:nvSpPr>
          <p:cNvPr id="577" name="Google Shape;577;p66"/>
          <p:cNvSpPr txBox="1"/>
          <p:nvPr/>
        </p:nvSpPr>
        <p:spPr>
          <a:xfrm>
            <a:off x="628650" y="1471750"/>
            <a:ext cx="8749200" cy="4194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Métodos:</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Definen el comportamiento de un objeto </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Modifican los atributos</a:t>
            </a:r>
            <a:endParaRPr sz="1800">
              <a:solidFill>
                <a:srgbClr val="00001A"/>
              </a:solidFill>
              <a:latin typeface="Chivo"/>
              <a:ea typeface="Chivo"/>
              <a:cs typeface="Chivo"/>
              <a:sym typeface="Chivo"/>
            </a:endParaRPr>
          </a:p>
          <a:p>
            <a:pPr marL="0" lvl="0" indent="0" algn="just" rtl="0">
              <a:spcBef>
                <a:spcPts val="0"/>
              </a:spcBef>
              <a:spcAft>
                <a:spcPts val="0"/>
              </a:spcAft>
              <a:buNone/>
            </a:pPr>
            <a:r>
              <a:rPr lang="en" sz="2400">
                <a:solidFill>
                  <a:schemeClr val="dk1"/>
                </a:solidFill>
                <a:latin typeface="Calibri"/>
                <a:ea typeface="Calibri"/>
                <a:cs typeface="Calibri"/>
                <a:sym typeface="Calibri"/>
              </a:rPr>
              <a:t>Para definir los métodos se emplea la siguiente sintaxis:</a:t>
            </a:r>
            <a:endParaRPr sz="1800">
              <a:solidFill>
                <a:srgbClr val="00001A"/>
              </a:solidFill>
              <a:latin typeface="Chivo"/>
              <a:ea typeface="Chivo"/>
              <a:cs typeface="Chivo"/>
              <a:sym typeface="Chivo"/>
            </a:endParaRPr>
          </a:p>
          <a:p>
            <a:pPr marL="0" lvl="0" indent="0" algn="just" rtl="0">
              <a:spcBef>
                <a:spcPts val="0"/>
              </a:spcBef>
              <a:spcAft>
                <a:spcPts val="0"/>
              </a:spcAft>
              <a:buNone/>
            </a:pPr>
            <a:endParaRPr sz="2400">
              <a:solidFill>
                <a:schemeClr val="dk1"/>
              </a:solidFill>
              <a:latin typeface="Calibri"/>
              <a:ea typeface="Calibri"/>
              <a:cs typeface="Calibri"/>
              <a:sym typeface="Calibri"/>
            </a:endParaRPr>
          </a:p>
          <a:p>
            <a:pPr marL="0" lvl="0" indent="0" algn="just" rtl="0">
              <a:spcBef>
                <a:spcPts val="0"/>
              </a:spcBef>
              <a:spcAft>
                <a:spcPts val="0"/>
              </a:spcAft>
              <a:buNone/>
            </a:pPr>
            <a:r>
              <a:rPr lang="en" sz="1800" i="1">
                <a:solidFill>
                  <a:schemeClr val="dk1"/>
                </a:solidFill>
                <a:latin typeface="Calibri"/>
                <a:ea typeface="Calibri"/>
                <a:cs typeface="Calibri"/>
                <a:sym typeface="Calibri"/>
              </a:rPr>
              <a:t>[modifVisibilidad] [modifFunción] tipo nombreFunción (listaParámetros) [throws listaExcepciones] { } </a:t>
            </a:r>
            <a:endParaRPr sz="1800">
              <a:solidFill>
                <a:schemeClr val="dk1"/>
              </a:solidFill>
              <a:latin typeface="Calibri"/>
              <a:ea typeface="Calibri"/>
              <a:cs typeface="Calibri"/>
              <a:sym typeface="Calibri"/>
            </a:endParaRPr>
          </a:p>
          <a:p>
            <a:pPr marL="457200" lvl="0" indent="0" algn="l" rtl="0">
              <a:lnSpc>
                <a:spcPct val="90000"/>
              </a:lnSpc>
              <a:spcBef>
                <a:spcPts val="500"/>
              </a:spcBef>
              <a:spcAft>
                <a:spcPts val="0"/>
              </a:spcAft>
              <a:buNone/>
            </a:pPr>
            <a:endParaRPr sz="2400">
              <a:solidFill>
                <a:schemeClr val="dk1"/>
              </a:solidFill>
              <a:latin typeface="Calibri"/>
              <a:ea typeface="Calibri"/>
              <a:cs typeface="Calibri"/>
              <a:sym typeface="Calibri"/>
            </a:endParaRPr>
          </a:p>
          <a:p>
            <a:pPr marL="0" lvl="4" indent="0" algn="l" rtl="0">
              <a:lnSpc>
                <a:spcPct val="90000"/>
              </a:lnSpc>
              <a:spcBef>
                <a:spcPts val="500"/>
              </a:spcBef>
              <a:spcAft>
                <a:spcPts val="0"/>
              </a:spcAft>
              <a:buClr>
                <a:srgbClr val="00B0F0"/>
              </a:buClr>
              <a:buSzPts val="2000"/>
              <a:buNone/>
            </a:pPr>
            <a:r>
              <a:rPr lang="en" sz="2000">
                <a:solidFill>
                  <a:schemeClr val="dk1"/>
                </a:solidFill>
                <a:latin typeface="Calibri"/>
                <a:ea typeface="Calibri"/>
                <a:cs typeface="Calibri"/>
                <a:sym typeface="Calibri"/>
              </a:rPr>
              <a:t>Ej: public void imprime (String saludo){} </a:t>
            </a:r>
            <a:endParaRPr sz="1800">
              <a:solidFill>
                <a:srgbClr val="00001A"/>
              </a:solidFill>
              <a:latin typeface="Chivo"/>
              <a:ea typeface="Chivo"/>
              <a:cs typeface="Chivo"/>
              <a:sym typeface="Chivo"/>
            </a:endParaRPr>
          </a:p>
          <a:p>
            <a:pPr marL="1143000" lvl="2" indent="-215900" algn="l" rtl="0">
              <a:lnSpc>
                <a:spcPct val="90000"/>
              </a:lnSpc>
              <a:spcBef>
                <a:spcPts val="500"/>
              </a:spcBef>
              <a:spcAft>
                <a:spcPts val="0"/>
              </a:spcAft>
              <a:buClr>
                <a:srgbClr val="00B0F0"/>
              </a:buClr>
              <a:buSzPts val="1800"/>
              <a:buFont typeface="Calibri"/>
              <a:buChar char="•"/>
            </a:pPr>
            <a:endParaRPr sz="1800">
              <a:latin typeface="Calibri"/>
              <a:ea typeface="Calibri"/>
              <a:cs typeface="Calibri"/>
              <a:sym typeface="Calibri"/>
            </a:endParaRPr>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1"/>
        <p:cNvGrpSpPr/>
        <p:nvPr/>
      </p:nvGrpSpPr>
      <p:grpSpPr>
        <a:xfrm>
          <a:off x="0" y="0"/>
          <a:ext cx="0" cy="0"/>
          <a:chOff x="0" y="0"/>
          <a:chExt cx="0" cy="0"/>
        </a:xfrm>
      </p:grpSpPr>
      <p:pic>
        <p:nvPicPr>
          <p:cNvPr id="582" name="Google Shape;582;p67"/>
          <p:cNvPicPr preferRelativeResize="0"/>
          <p:nvPr/>
        </p:nvPicPr>
        <p:blipFill rotWithShape="1">
          <a:blip r:embed="rId3">
            <a:alphaModFix/>
          </a:blip>
          <a:srcRect b="16763"/>
          <a:stretch/>
        </p:blipFill>
        <p:spPr>
          <a:xfrm>
            <a:off x="486825" y="1493049"/>
            <a:ext cx="8173425" cy="3560800"/>
          </a:xfrm>
          <a:prstGeom prst="rect">
            <a:avLst/>
          </a:prstGeom>
          <a:noFill/>
          <a:ln>
            <a:noFill/>
          </a:ln>
        </p:spPr>
      </p:pic>
      <p:sp>
        <p:nvSpPr>
          <p:cNvPr id="583" name="Google Shape;583;p67"/>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77470" algn="l" rtl="0">
              <a:lnSpc>
                <a:spcPct val="70000"/>
              </a:lnSpc>
              <a:spcBef>
                <a:spcPts val="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040"/>
              <a:buFont typeface="Arial"/>
              <a:buNone/>
            </a:pPr>
            <a:r>
              <a:rPr lang="en" sz="2040" b="0" i="0" u="none" strike="noStrike" cap="none">
                <a:solidFill>
                  <a:schemeClr val="dk1"/>
                </a:solidFill>
                <a:latin typeface="Calibri"/>
                <a:ea typeface="Calibri"/>
                <a:cs typeface="Calibri"/>
                <a:sym typeface="Calibri"/>
              </a:rPr>
              <a:t>Los atributos y los métodos son los miembros de la clase</a:t>
            </a:r>
            <a:endParaRPr/>
          </a:p>
        </p:txBody>
      </p:sp>
      <p:sp>
        <p:nvSpPr>
          <p:cNvPr id="584" name="Google Shape;584;p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89"/>
        <p:cNvGrpSpPr/>
        <p:nvPr/>
      </p:nvGrpSpPr>
      <p:grpSpPr>
        <a:xfrm>
          <a:off x="0" y="0"/>
          <a:ext cx="0" cy="0"/>
          <a:chOff x="0" y="0"/>
          <a:chExt cx="0" cy="0"/>
        </a:xfrm>
      </p:grpSpPr>
      <p:sp>
        <p:nvSpPr>
          <p:cNvPr id="590" name="Google Shape;590;p68"/>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pic>
        <p:nvPicPr>
          <p:cNvPr id="591" name="Google Shape;591;p68"/>
          <p:cNvPicPr preferRelativeResize="0"/>
          <p:nvPr/>
        </p:nvPicPr>
        <p:blipFill rotWithShape="1">
          <a:blip r:embed="rId3">
            <a:alphaModFix/>
          </a:blip>
          <a:srcRect/>
          <a:stretch/>
        </p:blipFill>
        <p:spPr>
          <a:xfrm>
            <a:off x="1854287" y="2277880"/>
            <a:ext cx="1344613" cy="1232044"/>
          </a:xfrm>
          <a:prstGeom prst="rect">
            <a:avLst/>
          </a:prstGeom>
          <a:noFill/>
          <a:ln>
            <a:noFill/>
          </a:ln>
        </p:spPr>
      </p:pic>
      <p:sp>
        <p:nvSpPr>
          <p:cNvPr id="592" name="Google Shape;592;p68"/>
          <p:cNvSpPr/>
          <p:nvPr/>
        </p:nvSpPr>
        <p:spPr>
          <a:xfrm>
            <a:off x="859500" y="1508478"/>
            <a:ext cx="7480500" cy="623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En UML, una clase es representada por un rectángulo que posee tres divisiones</a:t>
            </a:r>
            <a:r>
              <a:rPr lang="en" sz="1800">
                <a:solidFill>
                  <a:srgbClr val="000000"/>
                </a:solidFill>
                <a:latin typeface="Times New Roman"/>
                <a:ea typeface="Times New Roman"/>
                <a:cs typeface="Times New Roman"/>
                <a:sym typeface="Times New Roman"/>
              </a:rPr>
              <a:t>:</a:t>
            </a:r>
            <a:endParaRPr sz="1800" b="0" i="0">
              <a:solidFill>
                <a:srgbClr val="000000"/>
              </a:solidFill>
              <a:latin typeface="Times New Roman"/>
              <a:ea typeface="Times New Roman"/>
              <a:cs typeface="Times New Roman"/>
              <a:sym typeface="Times New Roman"/>
            </a:endParaRPr>
          </a:p>
        </p:txBody>
      </p:sp>
      <p:sp>
        <p:nvSpPr>
          <p:cNvPr id="593" name="Google Shape;593;p6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597"/>
        <p:cNvGrpSpPr/>
        <p:nvPr/>
      </p:nvGrpSpPr>
      <p:grpSpPr>
        <a:xfrm>
          <a:off x="0" y="0"/>
          <a:ext cx="0" cy="0"/>
          <a:chOff x="0" y="0"/>
          <a:chExt cx="0" cy="0"/>
        </a:xfrm>
      </p:grpSpPr>
      <p:pic>
        <p:nvPicPr>
          <p:cNvPr id="598" name="Google Shape;598;p69" descr="Resultado de imagen para forma basica clase java"/>
          <p:cNvPicPr preferRelativeResize="0"/>
          <p:nvPr/>
        </p:nvPicPr>
        <p:blipFill rotWithShape="1">
          <a:blip r:embed="rId3">
            <a:alphaModFix/>
          </a:blip>
          <a:srcRect/>
          <a:stretch/>
        </p:blipFill>
        <p:spPr>
          <a:xfrm>
            <a:off x="1604443" y="1595307"/>
            <a:ext cx="3722249" cy="2105476"/>
          </a:xfrm>
          <a:prstGeom prst="rect">
            <a:avLst/>
          </a:prstGeom>
          <a:noFill/>
          <a:ln>
            <a:noFill/>
          </a:ln>
        </p:spPr>
      </p:pic>
      <p:sp>
        <p:nvSpPr>
          <p:cNvPr id="599" name="Google Shape;599;p6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56</a:t>
            </a:fld>
            <a:endParaRPr/>
          </a:p>
        </p:txBody>
      </p:sp>
      <p:sp>
        <p:nvSpPr>
          <p:cNvPr id="600" name="Google Shape;600;p69"/>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05"/>
        <p:cNvGrpSpPr/>
        <p:nvPr/>
      </p:nvGrpSpPr>
      <p:grpSpPr>
        <a:xfrm>
          <a:off x="0" y="0"/>
          <a:ext cx="0" cy="0"/>
          <a:chOff x="0" y="0"/>
          <a:chExt cx="0" cy="0"/>
        </a:xfrm>
      </p:grpSpPr>
      <p:sp>
        <p:nvSpPr>
          <p:cNvPr id="606" name="Google Shape;606;p70"/>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
        <p:nvSpPr>
          <p:cNvPr id="607" name="Google Shape;607;p70"/>
          <p:cNvSpPr txBox="1">
            <a:spLocks noGrp="1"/>
          </p:cNvSpPr>
          <p:nvPr>
            <p:ph type="body" idx="4294967295"/>
          </p:nvPr>
        </p:nvSpPr>
        <p:spPr>
          <a:xfrm>
            <a:off x="507877" y="1321969"/>
            <a:ext cx="84984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clase es una plantilla que define los datos  y los métodos del objeto.</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Un objeto es una instancia de una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La creación de una instancia se conoce como instanciación.</a:t>
            </a:r>
            <a:endParaRPr/>
          </a:p>
        </p:txBody>
      </p:sp>
      <p:pic>
        <p:nvPicPr>
          <p:cNvPr id="608" name="Google Shape;608;p70" descr="Resultado de imagen para clases e instancias"/>
          <p:cNvPicPr preferRelativeResize="0"/>
          <p:nvPr/>
        </p:nvPicPr>
        <p:blipFill rotWithShape="1">
          <a:blip r:embed="rId3">
            <a:alphaModFix/>
          </a:blip>
          <a:srcRect/>
          <a:stretch/>
        </p:blipFill>
        <p:spPr>
          <a:xfrm>
            <a:off x="4990900" y="2903325"/>
            <a:ext cx="2713468" cy="1861395"/>
          </a:xfrm>
          <a:prstGeom prst="rect">
            <a:avLst/>
          </a:prstGeom>
          <a:noFill/>
          <a:ln>
            <a:noFill/>
          </a:ln>
        </p:spPr>
      </p:pic>
      <p:pic>
        <p:nvPicPr>
          <p:cNvPr id="609" name="Google Shape;609;p70" descr="Resultado de imagen para objeto de una clase"/>
          <p:cNvPicPr preferRelativeResize="0"/>
          <p:nvPr/>
        </p:nvPicPr>
        <p:blipFill rotWithShape="1">
          <a:blip r:embed="rId4">
            <a:alphaModFix/>
          </a:blip>
          <a:srcRect/>
          <a:stretch/>
        </p:blipFill>
        <p:spPr>
          <a:xfrm>
            <a:off x="873791" y="3136623"/>
            <a:ext cx="2987832" cy="1394794"/>
          </a:xfrm>
          <a:prstGeom prst="rect">
            <a:avLst/>
          </a:prstGeom>
          <a:noFill/>
          <a:ln>
            <a:noFill/>
          </a:ln>
        </p:spPr>
      </p:pic>
      <p:sp>
        <p:nvSpPr>
          <p:cNvPr id="610" name="Google Shape;610;p7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15"/>
        <p:cNvGrpSpPr/>
        <p:nvPr/>
      </p:nvGrpSpPr>
      <p:grpSpPr>
        <a:xfrm>
          <a:off x="0" y="0"/>
          <a:ext cx="0" cy="0"/>
          <a:chOff x="0" y="0"/>
          <a:chExt cx="0" cy="0"/>
        </a:xfrm>
      </p:grpSpPr>
      <p:sp>
        <p:nvSpPr>
          <p:cNvPr id="616" name="Google Shape;616;p71"/>
          <p:cNvSpPr txBox="1">
            <a:spLocks noGrp="1"/>
          </p:cNvSpPr>
          <p:nvPr>
            <p:ph type="body" idx="4294967295"/>
          </p:nvPr>
        </p:nvSpPr>
        <p:spPr>
          <a:xfrm>
            <a:off x="507876" y="1620544"/>
            <a:ext cx="8145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sintaxis para declarar un  objeto es : </a:t>
            </a:r>
            <a:endParaRPr/>
          </a:p>
          <a:p>
            <a:pPr marL="457200" marR="0" lvl="1" indent="0" algn="l" rtl="0">
              <a:lnSpc>
                <a:spcPct val="90000"/>
              </a:lnSpc>
              <a:spcBef>
                <a:spcPts val="500"/>
              </a:spcBef>
              <a:spcAft>
                <a:spcPts val="0"/>
              </a:spcAft>
              <a:buClr>
                <a:srgbClr val="00B0F0"/>
              </a:buClr>
              <a:buSzPts val="2400"/>
              <a:buFont typeface="Arial"/>
              <a:buNone/>
            </a:pPr>
            <a:r>
              <a:rPr lang="en" sz="2400" b="0" i="0" u="none" strike="noStrike" cap="none">
                <a:solidFill>
                  <a:schemeClr val="dk1"/>
                </a:solidFill>
                <a:latin typeface="Calibri"/>
                <a:ea typeface="Calibri"/>
                <a:cs typeface="Calibri"/>
                <a:sym typeface="Calibri"/>
              </a:rPr>
              <a:t>NombreClase nombreObjeto;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creación de un objeto  de una clase se llama creación de una instancia de la clase. </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17" name="Google Shape;617;p7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58</a:t>
            </a:fld>
            <a:endParaRPr/>
          </a:p>
        </p:txBody>
      </p:sp>
      <p:sp>
        <p:nvSpPr>
          <p:cNvPr id="618" name="Google Shape;618;p71"/>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23"/>
        <p:cNvGrpSpPr/>
        <p:nvPr/>
      </p:nvGrpSpPr>
      <p:grpSpPr>
        <a:xfrm>
          <a:off x="0" y="0"/>
          <a:ext cx="0" cy="0"/>
          <a:chOff x="0" y="0"/>
          <a:chExt cx="0" cy="0"/>
        </a:xfrm>
      </p:grpSpPr>
      <p:sp>
        <p:nvSpPr>
          <p:cNvPr id="624" name="Google Shape;624;p72"/>
          <p:cNvSpPr txBox="1">
            <a:spLocks noGrp="1"/>
          </p:cNvSpPr>
          <p:nvPr>
            <p:ph type="title"/>
          </p:nvPr>
        </p:nvSpPr>
        <p:spPr>
          <a:xfrm>
            <a:off x="457200" y="-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
        <p:nvSpPr>
          <p:cNvPr id="625" name="Google Shape;625;p72"/>
          <p:cNvSpPr txBox="1">
            <a:spLocks noGrp="1"/>
          </p:cNvSpPr>
          <p:nvPr>
            <p:ph type="body" idx="1"/>
          </p:nvPr>
        </p:nvSpPr>
        <p:spPr>
          <a:xfrm>
            <a:off x="457200" y="1925950"/>
            <a:ext cx="8286900" cy="221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Después de declarado se realiza la creación del objeto. La sintaxis es:</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miVehiculo =  new Vehiculo();</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Grupo de productos Tecnología JAVA</a:t>
            </a:r>
            <a:endParaRPr/>
          </a:p>
        </p:txBody>
      </p:sp>
      <p:sp>
        <p:nvSpPr>
          <p:cNvPr id="182" name="Google Shape;182;p19"/>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platform, Standard Edition (Java SE)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Enterprise Edition (Java EE)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Micro Edition (Java ME)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Card</a:t>
            </a:r>
            <a:endParaRPr sz="2100">
              <a:solidFill>
                <a:schemeClr val="dk1"/>
              </a:solidFill>
              <a:latin typeface="Trebuchet MS"/>
              <a:ea typeface="Trebuchet MS"/>
              <a:cs typeface="Trebuchet MS"/>
              <a:sym typeface="Trebuchet MS"/>
            </a:endParaRPr>
          </a:p>
          <a:p>
            <a:pPr marL="457200" lvl="0" indent="0" algn="l" rtl="0">
              <a:spcBef>
                <a:spcPts val="600"/>
              </a:spcBef>
              <a:spcAft>
                <a:spcPts val="0"/>
              </a:spcAft>
              <a:buNone/>
            </a:pPr>
            <a:endParaRPr/>
          </a:p>
        </p:txBody>
      </p:sp>
      <p:sp>
        <p:nvSpPr>
          <p:cNvPr id="183" name="Google Shape;183;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pic>
        <p:nvPicPr>
          <p:cNvPr id="184" name="Google Shape;184;p19"/>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1"/>
        <p:cNvGrpSpPr/>
        <p:nvPr/>
      </p:nvGrpSpPr>
      <p:grpSpPr>
        <a:xfrm>
          <a:off x="0" y="0"/>
          <a:ext cx="0" cy="0"/>
          <a:chOff x="0" y="0"/>
          <a:chExt cx="0" cy="0"/>
        </a:xfrm>
      </p:grpSpPr>
      <p:sp>
        <p:nvSpPr>
          <p:cNvPr id="632" name="Google Shape;632;p73"/>
          <p:cNvSpPr txBox="1">
            <a:spLocks noGrp="1"/>
          </p:cNvSpPr>
          <p:nvPr>
            <p:ph type="body" idx="4294967295"/>
          </p:nvPr>
        </p:nvSpPr>
        <p:spPr>
          <a:xfrm>
            <a:off x="507876" y="1620544"/>
            <a:ext cx="79200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Se puede combinar la declaración y creación de un objeto en una sola sentencia con esta sintaxis:</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NombreClase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a:solidFill>
                  <a:schemeClr val="dk1"/>
                </a:solidFill>
                <a:latin typeface="Calibri"/>
                <a:ea typeface="Calibri"/>
                <a:cs typeface="Calibri"/>
                <a:sym typeface="Calibri"/>
              </a:rPr>
              <a:t>    </a:t>
            </a: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 = new Vehiculo();</a:t>
            </a:r>
            <a:endParaRPr/>
          </a:p>
        </p:txBody>
      </p:sp>
      <p:sp>
        <p:nvSpPr>
          <p:cNvPr id="633" name="Google Shape;633;p7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60</a:t>
            </a:fld>
            <a:endParaRPr/>
          </a:p>
        </p:txBody>
      </p:sp>
      <p:sp>
        <p:nvSpPr>
          <p:cNvPr id="634" name="Google Shape;634;p73"/>
          <p:cNvSpPr txBox="1">
            <a:spLocks noGrp="1"/>
          </p:cNvSpPr>
          <p:nvPr>
            <p:ph type="title" idx="4294967295"/>
          </p:nvPr>
        </p:nvSpPr>
        <p:spPr>
          <a:xfrm>
            <a:off x="152400" y="-381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61</a:t>
            </a:fld>
            <a:endParaRPr/>
          </a:p>
        </p:txBody>
      </p:sp>
      <p:pic>
        <p:nvPicPr>
          <p:cNvPr id="2" name="Picture 1">
            <a:extLst>
              <a:ext uri="{FF2B5EF4-FFF2-40B4-BE49-F238E27FC236}">
                <a16:creationId xmlns:a16="http://schemas.microsoft.com/office/drawing/2014/main" id="{37C0C73E-6C93-4206-AC62-7B30D88E6EC1}"/>
              </a:ext>
            </a:extLst>
          </p:cNvPr>
          <p:cNvPicPr>
            <a:picLocks noChangeAspect="1"/>
          </p:cNvPicPr>
          <p:nvPr/>
        </p:nvPicPr>
        <p:blipFill>
          <a:blip r:embed="rId3"/>
          <a:stretch>
            <a:fillRect/>
          </a:stretch>
        </p:blipFill>
        <p:spPr>
          <a:xfrm>
            <a:off x="1253230" y="1385248"/>
            <a:ext cx="6637540" cy="3533952"/>
          </a:xfrm>
          <a:prstGeom prst="rect">
            <a:avLst/>
          </a:prstGeom>
        </p:spPr>
      </p:pic>
    </p:spTree>
    <p:extLst>
      <p:ext uri="{BB962C8B-B14F-4D97-AF65-F5344CB8AC3E}">
        <p14:creationId xmlns:p14="http://schemas.microsoft.com/office/powerpoint/2010/main" val="252725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62</a:t>
            </a:fld>
            <a:endParaRPr/>
          </a:p>
        </p:txBody>
      </p:sp>
      <p:pic>
        <p:nvPicPr>
          <p:cNvPr id="3" name="Picture 2">
            <a:extLst>
              <a:ext uri="{FF2B5EF4-FFF2-40B4-BE49-F238E27FC236}">
                <a16:creationId xmlns:a16="http://schemas.microsoft.com/office/drawing/2014/main" id="{194589F9-908D-4462-AA9C-C1A5CD133591}"/>
              </a:ext>
            </a:extLst>
          </p:cNvPr>
          <p:cNvPicPr>
            <a:picLocks noChangeAspect="1"/>
          </p:cNvPicPr>
          <p:nvPr/>
        </p:nvPicPr>
        <p:blipFill>
          <a:blip r:embed="rId3"/>
          <a:stretch>
            <a:fillRect/>
          </a:stretch>
        </p:blipFill>
        <p:spPr>
          <a:xfrm>
            <a:off x="1430741" y="1401403"/>
            <a:ext cx="6423448" cy="3517797"/>
          </a:xfrm>
          <a:prstGeom prst="rect">
            <a:avLst/>
          </a:prstGeom>
        </p:spPr>
      </p:pic>
    </p:spTree>
    <p:extLst>
      <p:ext uri="{BB962C8B-B14F-4D97-AF65-F5344CB8AC3E}">
        <p14:creationId xmlns:p14="http://schemas.microsoft.com/office/powerpoint/2010/main" val="3088255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39"/>
        <p:cNvGrpSpPr/>
        <p:nvPr/>
      </p:nvGrpSpPr>
      <p:grpSpPr>
        <a:xfrm>
          <a:off x="0" y="0"/>
          <a:ext cx="0" cy="0"/>
          <a:chOff x="0" y="0"/>
          <a:chExt cx="0" cy="0"/>
        </a:xfrm>
      </p:grpSpPr>
      <p:sp>
        <p:nvSpPr>
          <p:cNvPr id="640" name="Google Shape;640;p74"/>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pic>
        <p:nvPicPr>
          <p:cNvPr id="641" name="Google Shape;641;p74" descr="Resultado de imagen para null pointer exception"/>
          <p:cNvPicPr preferRelativeResize="0"/>
          <p:nvPr/>
        </p:nvPicPr>
        <p:blipFill rotWithShape="1">
          <a:blip r:embed="rId3">
            <a:alphaModFix/>
          </a:blip>
          <a:srcRect/>
          <a:stretch/>
        </p:blipFill>
        <p:spPr>
          <a:xfrm>
            <a:off x="2587438" y="1407547"/>
            <a:ext cx="4610258" cy="3571875"/>
          </a:xfrm>
          <a:prstGeom prst="rect">
            <a:avLst/>
          </a:prstGeom>
          <a:noFill/>
          <a:ln>
            <a:noFill/>
          </a:ln>
        </p:spPr>
      </p:pic>
      <p:sp>
        <p:nvSpPr>
          <p:cNvPr id="642" name="Google Shape;642;p7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47"/>
        <p:cNvGrpSpPr/>
        <p:nvPr/>
      </p:nvGrpSpPr>
      <p:grpSpPr>
        <a:xfrm>
          <a:off x="0" y="0"/>
          <a:ext cx="0" cy="0"/>
          <a:chOff x="0" y="0"/>
          <a:chExt cx="0" cy="0"/>
        </a:xfrm>
      </p:grpSpPr>
      <p:sp>
        <p:nvSpPr>
          <p:cNvPr id="648" name="Google Shape;648;p75"/>
          <p:cNvSpPr txBox="1">
            <a:spLocks noGrp="1"/>
          </p:cNvSpPr>
          <p:nvPr>
            <p:ph type="body" idx="4294967295"/>
          </p:nvPr>
        </p:nvSpPr>
        <p:spPr>
          <a:xfrm>
            <a:off x="507876" y="1620544"/>
            <a:ext cx="8085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excepción NullPointerException ocurre al declarar una variable y no crear el objeto.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Si a un objeto no inicializado (referencia null) se le trata de aplicar un método o se intenta hacerlo intervenir en un proceso que requiere un objeto inicializado, se obtiene una excepción tipo “NullPointerException”.</a:t>
            </a:r>
            <a:endParaRPr/>
          </a:p>
        </p:txBody>
      </p:sp>
      <p:sp>
        <p:nvSpPr>
          <p:cNvPr id="649" name="Google Shape;649;p7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64</a:t>
            </a:fld>
            <a:endParaRPr/>
          </a:p>
        </p:txBody>
      </p:sp>
      <p:sp>
        <p:nvSpPr>
          <p:cNvPr id="650" name="Google Shape;650;p75"/>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title" idx="4294967295"/>
          </p:nvPr>
        </p:nvSpPr>
        <p:spPr>
          <a:xfrm>
            <a:off x="620545" y="130372"/>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57" name="Google Shape;657;p76"/>
          <p:cNvSpPr txBox="1">
            <a:spLocks noGrp="1"/>
          </p:cNvSpPr>
          <p:nvPr>
            <p:ph type="body" idx="4294967295"/>
          </p:nvPr>
        </p:nvSpPr>
        <p:spPr>
          <a:xfrm>
            <a:off x="477826" y="1516763"/>
            <a:ext cx="8010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 </a:t>
            </a:r>
            <a:r>
              <a:rPr lang="en" sz="2800" b="1" i="0" u="none" strike="noStrike" cap="none">
                <a:solidFill>
                  <a:schemeClr val="dk1"/>
                </a:solidFill>
                <a:latin typeface="Calibri"/>
                <a:ea typeface="Calibri"/>
                <a:cs typeface="Calibri"/>
                <a:sym typeface="Calibri"/>
              </a:rPr>
              <a:t>Paquete</a:t>
            </a:r>
            <a:r>
              <a:rPr lang="en" sz="2800" b="0" i="0" u="none" strike="noStrike" cap="none">
                <a:solidFill>
                  <a:schemeClr val="dk1"/>
                </a:solidFill>
                <a:latin typeface="Calibri"/>
                <a:ea typeface="Calibri"/>
                <a:cs typeface="Calibri"/>
                <a:sym typeface="Calibri"/>
              </a:rPr>
              <a:t> en Java es un contenedor de clases que permite agrupar las distintas partes de un programa y que por lo general tiene una funcionalidad y elementos comunes, definiendo la ubicación de dichas clases en un directorio de estructura jerárquica.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sentencia de declaración de paquete ha de ser la primera en un archivo fuente Java.</a:t>
            </a:r>
            <a:br>
              <a:rPr lang="en"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658" name="Google Shape;658;p7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63"/>
        <p:cNvGrpSpPr/>
        <p:nvPr/>
      </p:nvGrpSpPr>
      <p:grpSpPr>
        <a:xfrm>
          <a:off x="0" y="0"/>
          <a:ext cx="0" cy="0"/>
          <a:chOff x="0" y="0"/>
          <a:chExt cx="0" cy="0"/>
        </a:xfrm>
      </p:grpSpPr>
      <p:sp>
        <p:nvSpPr>
          <p:cNvPr id="664" name="Google Shape;664;p77"/>
          <p:cNvSpPr txBox="1">
            <a:spLocks noGrp="1"/>
          </p:cNvSpPr>
          <p:nvPr>
            <p:ph type="title" idx="4294967295"/>
          </p:nvPr>
        </p:nvSpPr>
        <p:spPr>
          <a:xfrm>
            <a:off x="335500" y="141625"/>
            <a:ext cx="67848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65" name="Google Shape;665;p77"/>
          <p:cNvSpPr txBox="1">
            <a:spLocks noGrp="1"/>
          </p:cNvSpPr>
          <p:nvPr>
            <p:ph type="body" idx="4294967295"/>
          </p:nvPr>
        </p:nvSpPr>
        <p:spPr>
          <a:xfrm>
            <a:off x="552951" y="1571231"/>
            <a:ext cx="82731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Un paquete Java tiene los siguientes atributos: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Son opcionales. Si no se define un paquete para un fichero de código Java se definirá un paquete llamado "default" automáticamente.</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Los nombres de paquete que comienzan con el nombre java.* y javax.* son reservados.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El nombre del paquete equivale a una estructura de ficheros. El nombre de paquete com.dominio_empresa.utilidades debería ser igual al directorio [ruta_directorio]\com\dominio_empresa\utilidades. </a:t>
            </a:r>
            <a:endParaRPr/>
          </a:p>
        </p:txBody>
      </p:sp>
      <p:sp>
        <p:nvSpPr>
          <p:cNvPr id="666" name="Google Shape;666;p7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1"/>
        <p:cNvGrpSpPr/>
        <p:nvPr/>
      </p:nvGrpSpPr>
      <p:grpSpPr>
        <a:xfrm>
          <a:off x="0" y="0"/>
          <a:ext cx="0" cy="0"/>
          <a:chOff x="0" y="0"/>
          <a:chExt cx="0" cy="0"/>
        </a:xfrm>
      </p:grpSpPr>
      <p:sp>
        <p:nvSpPr>
          <p:cNvPr id="672" name="Google Shape;672;p78"/>
          <p:cNvSpPr txBox="1">
            <a:spLocks noGrp="1"/>
          </p:cNvSpPr>
          <p:nvPr>
            <p:ph type="title" idx="4294967295"/>
          </p:nvPr>
        </p:nvSpPr>
        <p:spPr>
          <a:xfrm>
            <a:off x="500345" y="259935"/>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73" name="Google Shape;673;p78"/>
          <p:cNvSpPr txBox="1">
            <a:spLocks noGrp="1"/>
          </p:cNvSpPr>
          <p:nvPr>
            <p:ph type="body" idx="4294967295"/>
          </p:nvPr>
        </p:nvSpPr>
        <p:spPr>
          <a:xfrm>
            <a:off x="651175" y="1970986"/>
            <a:ext cx="7972800" cy="2577600"/>
          </a:xfrm>
          <a:prstGeom prst="rect">
            <a:avLst/>
          </a:prstGeom>
          <a:solidFill>
            <a:srgbClr val="F8F9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En los ficheros de código Java se usa la palabra reservada </a:t>
            </a:r>
            <a:r>
              <a:rPr lang="en" sz="2200" b="0" i="0" u="none" strike="noStrike" cap="none">
                <a:solidFill>
                  <a:srgbClr val="000000"/>
                </a:solidFill>
                <a:latin typeface="Courier New"/>
                <a:ea typeface="Courier New"/>
                <a:cs typeface="Courier New"/>
                <a:sym typeface="Courier New"/>
              </a:rPr>
              <a:t>package</a:t>
            </a:r>
            <a:r>
              <a:rPr lang="en" sz="2200" b="0" i="0" u="none" strike="noStrike" cap="none">
                <a:solidFill>
                  <a:srgbClr val="222222"/>
                </a:solidFill>
                <a:latin typeface="Arial"/>
                <a:ea typeface="Arial"/>
                <a:cs typeface="Arial"/>
                <a:sym typeface="Arial"/>
              </a:rPr>
              <a:t> para especificar a qué paquete pertenecen. Suele indicarse como primera sentencia:</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package</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Para usar un paquete dentro del código se usa la declaración </a:t>
            </a:r>
            <a:r>
              <a:rPr lang="en" sz="2200" b="0" i="0" u="none" strike="noStrike" cap="none">
                <a:solidFill>
                  <a:srgbClr val="000000"/>
                </a:solidFill>
                <a:latin typeface="Courier New"/>
                <a:ea typeface="Courier New"/>
                <a:cs typeface="Courier New"/>
                <a:sym typeface="Courier New"/>
              </a:rPr>
              <a:t>import</a:t>
            </a:r>
            <a:r>
              <a:rPr lang="en" sz="2200" b="0" i="0" u="none" strike="noStrike" cap="none">
                <a:solidFill>
                  <a:srgbClr val="222222"/>
                </a:solidFill>
                <a:latin typeface="Arial"/>
                <a:ea typeface="Arial"/>
                <a:cs typeface="Arial"/>
                <a:sym typeface="Arial"/>
              </a:rPr>
              <a:t>. Si sólo se indica el nombre del paquete, se importarán todas las clases que contiene: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Si además del nombre del paquete se especifica una clase, sólo se importa esa clase: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java.awt.event.ActionEvent</a:t>
            </a:r>
            <a:r>
              <a:rPr lang="en" sz="2200" b="0" i="0" u="none" strike="noStrike" cap="none">
                <a:solidFill>
                  <a:srgbClr val="666666"/>
                </a:solidFill>
                <a:latin typeface="Arial"/>
                <a:ea typeface="Arial"/>
                <a:cs typeface="Arial"/>
                <a:sym typeface="Arial"/>
              </a:rPr>
              <a:t>;</a:t>
            </a:r>
            <a:endParaRPr sz="2200" b="0" i="0" u="none" strike="noStrike" cap="none">
              <a:solidFill>
                <a:schemeClr val="dk1"/>
              </a:solidFill>
              <a:latin typeface="Arial"/>
              <a:ea typeface="Arial"/>
              <a:cs typeface="Arial"/>
              <a:sym typeface="Arial"/>
            </a:endParaRPr>
          </a:p>
        </p:txBody>
      </p:sp>
      <p:sp>
        <p:nvSpPr>
          <p:cNvPr id="674" name="Google Shape;674;p7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79"/>
        <p:cNvGrpSpPr/>
        <p:nvPr/>
      </p:nvGrpSpPr>
      <p:grpSpPr>
        <a:xfrm>
          <a:off x="0" y="0"/>
          <a:ext cx="0" cy="0"/>
          <a:chOff x="0" y="0"/>
          <a:chExt cx="0" cy="0"/>
        </a:xfrm>
      </p:grpSpPr>
      <p:sp>
        <p:nvSpPr>
          <p:cNvPr id="680" name="Google Shape;680;p79"/>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681" name="Google Shape;681;p79"/>
          <p:cNvSpPr txBox="1">
            <a:spLocks noGrp="1"/>
          </p:cNvSpPr>
          <p:nvPr>
            <p:ph type="body" idx="4294967295"/>
          </p:nvPr>
        </p:nvSpPr>
        <p:spPr>
          <a:xfrm>
            <a:off x="507876" y="1620544"/>
            <a:ext cx="76872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Permiten al programador controlar la visibilidad de los miembros de la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Public</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Private</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Protected</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Default</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682" name="Google Shape;682;p79" descr="Resultado de imagen para public access modifier"/>
          <p:cNvPicPr preferRelativeResize="0"/>
          <p:nvPr/>
        </p:nvPicPr>
        <p:blipFill rotWithShape="1">
          <a:blip r:embed="rId3">
            <a:alphaModFix/>
          </a:blip>
          <a:srcRect/>
          <a:stretch/>
        </p:blipFill>
        <p:spPr>
          <a:xfrm>
            <a:off x="4507890" y="2514402"/>
            <a:ext cx="3050050" cy="2164340"/>
          </a:xfrm>
          <a:prstGeom prst="rect">
            <a:avLst/>
          </a:prstGeom>
          <a:noFill/>
          <a:ln>
            <a:noFill/>
          </a:ln>
        </p:spPr>
      </p:pic>
      <p:sp>
        <p:nvSpPr>
          <p:cNvPr id="683" name="Google Shape;683;p7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88"/>
        <p:cNvGrpSpPr/>
        <p:nvPr/>
      </p:nvGrpSpPr>
      <p:grpSpPr>
        <a:xfrm>
          <a:off x="0" y="0"/>
          <a:ext cx="0" cy="0"/>
          <a:chOff x="0" y="0"/>
          <a:chExt cx="0" cy="0"/>
        </a:xfrm>
      </p:grpSpPr>
      <p:sp>
        <p:nvSpPr>
          <p:cNvPr id="689" name="Google Shape;689;p80"/>
          <p:cNvSpPr txBox="1">
            <a:spLocks noGrp="1"/>
          </p:cNvSpPr>
          <p:nvPr>
            <p:ph type="body" idx="4294967295"/>
          </p:nvPr>
        </p:nvSpPr>
        <p:spPr>
          <a:xfrm>
            <a:off x="507876" y="1620544"/>
            <a:ext cx="80328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Public</a:t>
            </a:r>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Variables, constructores,interfaces o métodos accesibles a cualquiera de las clases</a:t>
            </a:r>
            <a:endParaRPr sz="24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Recordar que aunque una clase sea declarada como pública igual necesita ser importada si es utilizada en otro paquete.</a:t>
            </a:r>
            <a:endParaRPr/>
          </a:p>
        </p:txBody>
      </p:sp>
      <p:sp>
        <p:nvSpPr>
          <p:cNvPr id="690" name="Google Shape;690;p8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69</a:t>
            </a:fld>
            <a:endParaRPr/>
          </a:p>
        </p:txBody>
      </p:sp>
      <p:sp>
        <p:nvSpPr>
          <p:cNvPr id="691" name="Google Shape;691;p80"/>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Grupo de productos Tecnología JAVA</a:t>
            </a:r>
            <a:endParaRPr/>
          </a:p>
        </p:txBody>
      </p:sp>
      <p:sp>
        <p:nvSpPr>
          <p:cNvPr id="190" name="Google Shape;190;p20"/>
          <p:cNvSpPr txBox="1">
            <a:spLocks noGrp="1"/>
          </p:cNvSpPr>
          <p:nvPr>
            <p:ph type="body" idx="1"/>
          </p:nvPr>
        </p:nvSpPr>
        <p:spPr>
          <a:xfrm>
            <a:off x="228600" y="2383150"/>
            <a:ext cx="21009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SE</a:t>
            </a:r>
            <a:endParaRPr b="1"/>
          </a:p>
          <a:p>
            <a:pPr marL="0" lvl="0" indent="0" algn="l" rtl="0">
              <a:spcBef>
                <a:spcPts val="600"/>
              </a:spcBef>
              <a:spcAft>
                <a:spcPts val="0"/>
              </a:spcAft>
              <a:buNone/>
            </a:pPr>
            <a:r>
              <a:rPr lang="en"/>
              <a:t>Desarrollo de aplicaciones que se ejecutan en computadoras de escritorio</a:t>
            </a:r>
            <a:endParaRPr/>
          </a:p>
        </p:txBody>
      </p:sp>
      <p:sp>
        <p:nvSpPr>
          <p:cNvPr id="191" name="Google Shape;191;p20"/>
          <p:cNvSpPr txBox="1">
            <a:spLocks noGrp="1"/>
          </p:cNvSpPr>
          <p:nvPr>
            <p:ph type="body" idx="2"/>
          </p:nvPr>
        </p:nvSpPr>
        <p:spPr>
          <a:xfrm>
            <a:off x="2499426" y="2383150"/>
            <a:ext cx="19644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EE</a:t>
            </a:r>
            <a:endParaRPr b="1"/>
          </a:p>
          <a:p>
            <a:pPr marL="0" lvl="0" indent="0" algn="l" rtl="0">
              <a:spcBef>
                <a:spcPts val="600"/>
              </a:spcBef>
              <a:spcAft>
                <a:spcPts val="0"/>
              </a:spcAft>
              <a:buNone/>
            </a:pPr>
            <a:r>
              <a:rPr lang="en"/>
              <a:t>Aplicaciones distribuidas de empresa, de servidor y cliente</a:t>
            </a:r>
            <a:endParaRPr/>
          </a:p>
        </p:txBody>
      </p:sp>
      <p:sp>
        <p:nvSpPr>
          <p:cNvPr id="192" name="Google Shape;192;p20"/>
          <p:cNvSpPr txBox="1">
            <a:spLocks noGrp="1"/>
          </p:cNvSpPr>
          <p:nvPr>
            <p:ph type="body" idx="3"/>
          </p:nvPr>
        </p:nvSpPr>
        <p:spPr>
          <a:xfrm>
            <a:off x="46482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ME</a:t>
            </a:r>
            <a:endParaRPr b="1"/>
          </a:p>
          <a:p>
            <a:pPr marL="0" lvl="0" indent="0" algn="l" rtl="0">
              <a:spcBef>
                <a:spcPts val="600"/>
              </a:spcBef>
              <a:spcAft>
                <a:spcPts val="0"/>
              </a:spcAft>
              <a:buNone/>
            </a:pPr>
            <a:r>
              <a:rPr lang="en"/>
              <a:t>Aplicaciones para dispositivos con almacenamiento, potencia y visualización limitados</a:t>
            </a:r>
            <a:endParaRPr/>
          </a:p>
          <a:p>
            <a:pPr marL="0" lvl="0" indent="0" algn="l" rtl="0">
              <a:spcBef>
                <a:spcPts val="600"/>
              </a:spcBef>
              <a:spcAft>
                <a:spcPts val="0"/>
              </a:spcAft>
              <a:buNone/>
            </a:pPr>
            <a:endParaRPr/>
          </a:p>
        </p:txBody>
      </p:sp>
      <p:sp>
        <p:nvSpPr>
          <p:cNvPr id="193" name="Google Shape;19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94" name="Google Shape;194;p20"/>
          <p:cNvSpPr txBox="1">
            <a:spLocks noGrp="1"/>
          </p:cNvSpPr>
          <p:nvPr>
            <p:ph type="body" idx="3"/>
          </p:nvPr>
        </p:nvSpPr>
        <p:spPr>
          <a:xfrm>
            <a:off x="68253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Card</a:t>
            </a:r>
            <a:endParaRPr b="1"/>
          </a:p>
          <a:p>
            <a:pPr marL="0" lvl="0" indent="0" algn="l" rtl="0">
              <a:spcBef>
                <a:spcPts val="600"/>
              </a:spcBef>
              <a:spcAft>
                <a:spcPts val="0"/>
              </a:spcAft>
              <a:buNone/>
            </a:pPr>
            <a:r>
              <a:rPr lang="en"/>
              <a:t>Aplicaciones que se puedan ejecutar de forma segura en tarjetas inteligentes y dispositivos similares de poca memoria</a:t>
            </a:r>
            <a:endParaRPr/>
          </a:p>
          <a:p>
            <a:pPr marL="0" lvl="0" indent="0" algn="l" rtl="0">
              <a:spcBef>
                <a:spcPts val="600"/>
              </a:spcBef>
              <a:spcAft>
                <a:spcPts val="0"/>
              </a:spcAft>
              <a:buNone/>
            </a:pPr>
            <a:endParaRPr/>
          </a:p>
        </p:txBody>
      </p:sp>
      <p:pic>
        <p:nvPicPr>
          <p:cNvPr id="195" name="Google Shape;195;p20"/>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696"/>
        <p:cNvGrpSpPr/>
        <p:nvPr/>
      </p:nvGrpSpPr>
      <p:grpSpPr>
        <a:xfrm>
          <a:off x="0" y="0"/>
          <a:ext cx="0" cy="0"/>
          <a:chOff x="0" y="0"/>
          <a:chExt cx="0" cy="0"/>
        </a:xfrm>
      </p:grpSpPr>
      <p:sp>
        <p:nvSpPr>
          <p:cNvPr id="697" name="Google Shape;697;p81"/>
          <p:cNvSpPr txBox="1">
            <a:spLocks noGrp="1"/>
          </p:cNvSpPr>
          <p:nvPr>
            <p:ph type="body" idx="4294967295"/>
          </p:nvPr>
        </p:nvSpPr>
        <p:spPr>
          <a:xfrm>
            <a:off x="3933425" y="846750"/>
            <a:ext cx="50958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B0F0"/>
              </a:buClr>
              <a:buSzPts val="1400"/>
              <a:buFont typeface="Arial"/>
              <a:buNone/>
            </a:pP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/*Creating another class inside same package to access the members of Demo class*/</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public class PublicDemo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public static void main(String args[])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Demo ob = new Demo();</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ob.show(); //calling the show() method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System.out.println("The value of a is : "+ob.a);//The variable a is accessed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a:t>
            </a:r>
            <a:endParaRPr/>
          </a:p>
        </p:txBody>
      </p:sp>
      <p:sp>
        <p:nvSpPr>
          <p:cNvPr id="698" name="Google Shape;698;p8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70</a:t>
            </a:fld>
            <a:endParaRPr/>
          </a:p>
        </p:txBody>
      </p:sp>
      <p:sp>
        <p:nvSpPr>
          <p:cNvPr id="699" name="Google Shape;699;p81"/>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00" name="Google Shape;700;p81"/>
          <p:cNvSpPr txBox="1"/>
          <p:nvPr/>
        </p:nvSpPr>
        <p:spPr>
          <a:xfrm>
            <a:off x="586375" y="1820950"/>
            <a:ext cx="3284100" cy="273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B0F0"/>
              </a:buClr>
              <a:buSzPts val="1400"/>
              <a:buFont typeface="Arial"/>
              <a:buNone/>
            </a:pPr>
            <a:r>
              <a:rPr lang="en">
                <a:solidFill>
                  <a:schemeClr val="dk1"/>
                </a:solidFill>
                <a:latin typeface="Calibri"/>
                <a:ea typeface="Calibri"/>
                <a:cs typeface="Calibri"/>
                <a:sym typeface="Calibri"/>
              </a:rPr>
              <a:t>class Demo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int a=5; //giving the variable a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/*the method show also has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void show()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System.out.println("Inside class Demo");</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a:t>
            </a:r>
            <a:endParaRPr>
              <a:latin typeface="Chivo"/>
              <a:ea typeface="Chivo"/>
              <a:cs typeface="Chivo"/>
              <a:sym typeface="Chiv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05"/>
        <p:cNvGrpSpPr/>
        <p:nvPr/>
      </p:nvGrpSpPr>
      <p:grpSpPr>
        <a:xfrm>
          <a:off x="0" y="0"/>
          <a:ext cx="0" cy="0"/>
          <a:chOff x="0" y="0"/>
          <a:chExt cx="0" cy="0"/>
        </a:xfrm>
      </p:grpSpPr>
      <p:sp>
        <p:nvSpPr>
          <p:cNvPr id="706" name="Google Shape;706;p82"/>
          <p:cNvSpPr txBox="1">
            <a:spLocks noGrp="1"/>
          </p:cNvSpPr>
          <p:nvPr>
            <p:ph type="body" idx="4294967295"/>
          </p:nvPr>
        </p:nvSpPr>
        <p:spPr>
          <a:xfrm>
            <a:off x="507876" y="1620544"/>
            <a:ext cx="82131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Private</a:t>
            </a:r>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Los miembros de clase declarados como privado solo pueden ser accesados dentro de la clase que los declara</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Clases e interfaces no pueden ser declaradas como privados</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Este modificador es el más restrictivo</a:t>
            </a:r>
            <a:endParaRPr sz="2800" b="0" i="0" u="none" strike="noStrike" cap="none">
              <a:solidFill>
                <a:schemeClr val="dk1"/>
              </a:solidFill>
              <a:latin typeface="Calibri"/>
              <a:ea typeface="Calibri"/>
              <a:cs typeface="Calibri"/>
              <a:sym typeface="Calibri"/>
            </a:endParaRPr>
          </a:p>
        </p:txBody>
      </p:sp>
      <p:sp>
        <p:nvSpPr>
          <p:cNvPr id="707" name="Google Shape;707;p8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71</a:t>
            </a:fld>
            <a:endParaRPr/>
          </a:p>
        </p:txBody>
      </p:sp>
      <p:sp>
        <p:nvSpPr>
          <p:cNvPr id="708" name="Google Shape;708;p82"/>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13"/>
        <p:cNvGrpSpPr/>
        <p:nvPr/>
      </p:nvGrpSpPr>
      <p:grpSpPr>
        <a:xfrm>
          <a:off x="0" y="0"/>
          <a:ext cx="0" cy="0"/>
          <a:chOff x="0" y="0"/>
          <a:chExt cx="0" cy="0"/>
        </a:xfrm>
      </p:grpSpPr>
      <p:sp>
        <p:nvSpPr>
          <p:cNvPr id="714" name="Google Shape;714;p83"/>
          <p:cNvSpPr txBox="1">
            <a:spLocks noGrp="1"/>
          </p:cNvSpPr>
          <p:nvPr>
            <p:ph type="body" idx="4294967295"/>
          </p:nvPr>
        </p:nvSpPr>
        <p:spPr>
          <a:xfrm>
            <a:off x="566900" y="1507300"/>
            <a:ext cx="4905900" cy="36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Calibri"/>
                <a:ea typeface="Calibri"/>
                <a:cs typeface="Calibri"/>
                <a:sym typeface="Calibri"/>
              </a:rPr>
              <a:t>public class Ejemplo1</a:t>
            </a:r>
            <a:endParaRPr/>
          </a:p>
          <a:p>
            <a:pPr marL="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atributo1;//Este atributo es privado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contador = 0; //Contador de registro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//Si un atributo es privado podemos crear método get y set ...</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 para éste y permitir el acceso a él desde otras instancias</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public void setAtributo1(int valor)</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contador++;//Contador que lleva el registro de ediciones del atributo1</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atributo1 = valor;//Establecemos el valor del atributo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p:txBody>
      </p:sp>
      <p:sp>
        <p:nvSpPr>
          <p:cNvPr id="715" name="Google Shape;715;p8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72</a:t>
            </a:fld>
            <a:endParaRPr/>
          </a:p>
        </p:txBody>
      </p:sp>
      <p:sp>
        <p:nvSpPr>
          <p:cNvPr id="716" name="Google Shape;716;p83"/>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17" name="Google Shape;717;p83"/>
          <p:cNvSpPr txBox="1"/>
          <p:nvPr/>
        </p:nvSpPr>
        <p:spPr>
          <a:xfrm>
            <a:off x="5529425" y="1562500"/>
            <a:ext cx="3353400" cy="3356700"/>
          </a:xfrm>
          <a:prstGeom prst="rect">
            <a:avLst/>
          </a:prstGeom>
          <a:noFill/>
          <a:ln>
            <a:noFill/>
          </a:ln>
        </p:spPr>
        <p:txBody>
          <a:bodyPr spcFirstLastPara="1" wrap="square" lIns="91425" tIns="91425" rIns="91425" bIns="91425" anchor="t" anchorCtr="0">
            <a:noAutofit/>
          </a:bodyPr>
          <a:lstStyle/>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getAtributo1()</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atributo1;//Retornamos el valor actual del atributo</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//Get para el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//Notar que no ponemos un set, pues no nos interesa que el contador pueda ser cambiado.</a:t>
            </a:r>
            <a:endParaRPr sz="2400">
              <a:solidFill>
                <a:srgbClr val="00001A"/>
              </a:solidFill>
              <a:latin typeface="Chivo"/>
              <a:ea typeface="Chivo"/>
              <a:cs typeface="Chivo"/>
              <a:sym typeface="Chivo"/>
            </a:endParaRPr>
          </a:p>
          <a:p>
            <a:pPr marL="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0" lvl="0" indent="0" algn="l" rtl="0">
              <a:spcBef>
                <a:spcPts val="0"/>
              </a:spcBef>
              <a:spcAft>
                <a:spcPts val="0"/>
              </a:spcAft>
              <a:buNone/>
            </a:pPr>
            <a:endParaRPr>
              <a:latin typeface="Chivo"/>
              <a:ea typeface="Chivo"/>
              <a:cs typeface="Chivo"/>
              <a:sym typeface="Chiv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22"/>
        <p:cNvGrpSpPr/>
        <p:nvPr/>
      </p:nvGrpSpPr>
      <p:grpSpPr>
        <a:xfrm>
          <a:off x="0" y="0"/>
          <a:ext cx="0" cy="0"/>
          <a:chOff x="0" y="0"/>
          <a:chExt cx="0" cy="0"/>
        </a:xfrm>
      </p:grpSpPr>
      <p:sp>
        <p:nvSpPr>
          <p:cNvPr id="723" name="Google Shape;723;p84"/>
          <p:cNvSpPr txBox="1">
            <a:spLocks noGrp="1"/>
          </p:cNvSpPr>
          <p:nvPr>
            <p:ph type="body" idx="4294967295"/>
          </p:nvPr>
        </p:nvSpPr>
        <p:spPr>
          <a:xfrm>
            <a:off x="507876" y="1620550"/>
            <a:ext cx="3867900" cy="2910300"/>
          </a:xfrm>
          <a:prstGeom prst="rect">
            <a:avLst/>
          </a:prstGeom>
          <a:noFill/>
          <a:ln>
            <a:noFill/>
          </a:ln>
        </p:spPr>
        <p:txBody>
          <a:bodyPr spcFirstLastPara="1" wrap="square" lIns="91425" tIns="45700" rIns="91425" bIns="45700" anchor="t" anchorCtr="0">
            <a:noAutofit/>
          </a:bodyPr>
          <a:lstStyle/>
          <a:p>
            <a:pPr marL="228600" marR="0" lvl="0" indent="-190500" algn="l" rtl="0">
              <a:lnSpc>
                <a:spcPct val="90000"/>
              </a:lnSpc>
              <a:spcBef>
                <a:spcPts val="0"/>
              </a:spcBef>
              <a:spcAft>
                <a:spcPts val="0"/>
              </a:spcAft>
              <a:buClr>
                <a:srgbClr val="00B0F0"/>
              </a:buClr>
              <a:buSzPts val="2200"/>
              <a:buFont typeface="Arial"/>
              <a:buChar char="•"/>
            </a:pPr>
            <a:r>
              <a:rPr lang="en" sz="2200" b="1" i="0" u="none" strike="noStrike" cap="none">
                <a:solidFill>
                  <a:schemeClr val="dk1"/>
                </a:solidFill>
                <a:latin typeface="Calibri"/>
                <a:ea typeface="Calibri"/>
                <a:cs typeface="Calibri"/>
                <a:sym typeface="Calibri"/>
              </a:rPr>
              <a:t>Protected</a:t>
            </a:r>
            <a:endParaRPr sz="2200"/>
          </a:p>
          <a:p>
            <a:pPr marL="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El modificador de acceso </a:t>
            </a:r>
            <a:r>
              <a:rPr lang="en" sz="2200" b="0" i="1" u="none" strike="noStrike" cap="none">
                <a:solidFill>
                  <a:schemeClr val="dk1"/>
                </a:solidFill>
                <a:latin typeface="Calibri"/>
                <a:ea typeface="Calibri"/>
                <a:cs typeface="Calibri"/>
                <a:sym typeface="Calibri"/>
              </a:rPr>
              <a:t>protected</a:t>
            </a:r>
            <a:r>
              <a:rPr lang="en" sz="2200" b="0" i="0" u="none" strike="noStrike" cap="none">
                <a:solidFill>
                  <a:schemeClr val="dk1"/>
                </a:solidFill>
                <a:latin typeface="Calibri"/>
                <a:ea typeface="Calibri"/>
                <a:cs typeface="Calibri"/>
                <a:sym typeface="Calibri"/>
              </a:rPr>
              <a:t> nos permite acceso a los componentes con dicho modificador desde la misma clase y clases que hereden de ella (incluso en diferentes paquetes). </a:t>
            </a:r>
            <a:endParaRPr sz="2200" b="1" i="0" u="none" strike="noStrike" cap="none">
              <a:solidFill>
                <a:schemeClr val="dk1"/>
              </a:solidFill>
              <a:latin typeface="Calibri"/>
              <a:ea typeface="Calibri"/>
              <a:cs typeface="Calibri"/>
              <a:sym typeface="Calibri"/>
            </a:endParaRPr>
          </a:p>
        </p:txBody>
      </p:sp>
      <p:sp>
        <p:nvSpPr>
          <p:cNvPr id="724" name="Google Shape;724;p8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73</a:t>
            </a:fld>
            <a:endParaRPr/>
          </a:p>
        </p:txBody>
      </p:sp>
      <p:sp>
        <p:nvSpPr>
          <p:cNvPr id="725" name="Google Shape;725;p84"/>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26" name="Google Shape;726;p84"/>
          <p:cNvSpPr txBox="1">
            <a:spLocks noGrp="1"/>
          </p:cNvSpPr>
          <p:nvPr>
            <p:ph type="body" idx="4294967295"/>
          </p:nvPr>
        </p:nvSpPr>
        <p:spPr>
          <a:xfrm>
            <a:off x="4543225" y="916150"/>
            <a:ext cx="4686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package aap.ejemplo3;</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public class Ejemplo3</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protected static int atributo1;//Atributo protected</a:t>
            </a: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private static int atributo2; //Atributo privado</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int atributo3;//Atributo por default</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public static int getAtributo2()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return 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0"/>
        <p:cNvGrpSpPr/>
        <p:nvPr/>
      </p:nvGrpSpPr>
      <p:grpSpPr>
        <a:xfrm>
          <a:off x="0" y="0"/>
          <a:ext cx="0" cy="0"/>
          <a:chOff x="0" y="0"/>
          <a:chExt cx="0" cy="0"/>
        </a:xfrm>
      </p:grpSpPr>
      <p:sp>
        <p:nvSpPr>
          <p:cNvPr id="731" name="Google Shape;731;p85"/>
          <p:cNvSpPr txBox="1">
            <a:spLocks noGrp="1"/>
          </p:cNvSpPr>
          <p:nvPr>
            <p:ph type="body" idx="4294967295"/>
          </p:nvPr>
        </p:nvSpPr>
        <p:spPr>
          <a:xfrm>
            <a:off x="164425" y="1871375"/>
            <a:ext cx="3855600" cy="23328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90000"/>
              </a:lnSpc>
              <a:spcBef>
                <a:spcPts val="0"/>
              </a:spcBef>
              <a:spcAft>
                <a:spcPts val="0"/>
              </a:spcAft>
              <a:buClr>
                <a:srgbClr val="00B0F0"/>
              </a:buClr>
              <a:buSzPts val="1800"/>
              <a:buFont typeface="Arial"/>
              <a:buChar char="•"/>
            </a:pPr>
            <a:r>
              <a:rPr lang="en" sz="1800" b="1" i="0" u="none" strike="noStrike" cap="none">
                <a:solidFill>
                  <a:schemeClr val="dk1"/>
                </a:solidFill>
                <a:latin typeface="Calibri"/>
                <a:ea typeface="Calibri"/>
                <a:cs typeface="Calibri"/>
                <a:sym typeface="Calibri"/>
              </a:rPr>
              <a:t>Default</a:t>
            </a:r>
            <a:endParaRPr sz="1800"/>
          </a:p>
          <a:p>
            <a:pPr marL="0" marR="0" lvl="0" indent="0" algn="l" rtl="0">
              <a:lnSpc>
                <a:spcPct val="90000"/>
              </a:lnSpc>
              <a:spcBef>
                <a:spcPts val="1000"/>
              </a:spcBef>
              <a:spcAft>
                <a:spcPts val="0"/>
              </a:spcAft>
              <a:buClr>
                <a:srgbClr val="00B0F0"/>
              </a:buClr>
              <a:buSzPts val="2800"/>
              <a:buFont typeface="Arial"/>
              <a:buNone/>
            </a:pPr>
            <a:r>
              <a:rPr lang="en" sz="1800" b="0" i="0" u="none" strike="noStrike" cap="none">
                <a:solidFill>
                  <a:schemeClr val="dk1"/>
                </a:solidFill>
                <a:latin typeface="Calibri"/>
                <a:ea typeface="Calibri"/>
                <a:cs typeface="Calibri"/>
                <a:sym typeface="Calibri"/>
              </a:rPr>
              <a:t>Permite que tanto la propia clase como las clases del mismo paquete accedan a dichos componentes (de aquí la importancia de declararle siempre un paquete a nuestras clases).</a:t>
            </a:r>
            <a:endParaRPr sz="1800"/>
          </a:p>
          <a:p>
            <a:pPr marL="228600" marR="0" lvl="0" indent="-5080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8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74</a:t>
            </a:fld>
            <a:endParaRPr/>
          </a:p>
        </p:txBody>
      </p:sp>
      <p:sp>
        <p:nvSpPr>
          <p:cNvPr id="733" name="Google Shape;733;p85"/>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34" name="Google Shape;734;p85"/>
          <p:cNvSpPr txBox="1">
            <a:spLocks noGrp="1"/>
          </p:cNvSpPr>
          <p:nvPr>
            <p:ph type="body" idx="4294967295"/>
          </p:nvPr>
        </p:nvSpPr>
        <p:spPr>
          <a:xfrm>
            <a:off x="3947300" y="661600"/>
            <a:ext cx="50238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package aap.ejemplo2;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public class 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private static int atributo1;//Este atributo es privado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static int contador = 0; //Contador con acceso por defecto</a:t>
            </a:r>
            <a:endParaRPr/>
          </a:p>
          <a:p>
            <a:pPr marL="0" marR="0" lvl="0" indent="0" algn="l" rtl="0">
              <a:lnSpc>
                <a:spcPct val="70000"/>
              </a:lnSpc>
              <a:spcBef>
                <a:spcPts val="1000"/>
              </a:spcBef>
              <a:spcAft>
                <a:spcPts val="0"/>
              </a:spcAft>
              <a:buClr>
                <a:srgbClr val="00B0F0"/>
              </a:buClr>
              <a:buSzPts val="1300"/>
              <a:buFont typeface="Arial"/>
              <a:buNone/>
            </a:pP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void setAtributo1(int valor)</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contador++;//Contador que lleva el registro de ediciones del 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atributo1 = valor;//Establecemos el valor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int getAtributo1()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return atributo1;//Retornamos el valor actual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38"/>
        <p:cNvGrpSpPr/>
        <p:nvPr/>
      </p:nvGrpSpPr>
      <p:grpSpPr>
        <a:xfrm>
          <a:off x="0" y="0"/>
          <a:ext cx="0" cy="0"/>
          <a:chOff x="0" y="0"/>
          <a:chExt cx="0" cy="0"/>
        </a:xfrm>
      </p:grpSpPr>
      <p:sp>
        <p:nvSpPr>
          <p:cNvPr id="739" name="Google Shape;739;p86"/>
          <p:cNvSpPr txBox="1">
            <a:spLocks noGrp="1"/>
          </p:cNvSpPr>
          <p:nvPr>
            <p:ph type="body" idx="4294967295"/>
          </p:nvPr>
        </p:nvSpPr>
        <p:spPr>
          <a:xfrm>
            <a:off x="530400" y="1442750"/>
            <a:ext cx="8408400" cy="2583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package aap.ejemplo2;</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public class Ejemplo2_1</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public static int getContador()</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return Ejemplo2.contador;//Accedemos directamente al contador desde otra clase</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p:txBody>
      </p:sp>
      <p:sp>
        <p:nvSpPr>
          <p:cNvPr id="740" name="Google Shape;740;p8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75</a:t>
            </a:fld>
            <a:endParaRPr/>
          </a:p>
        </p:txBody>
      </p:sp>
      <p:sp>
        <p:nvSpPr>
          <p:cNvPr id="741" name="Google Shape;741;p86"/>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45"/>
        <p:cNvGrpSpPr/>
        <p:nvPr/>
      </p:nvGrpSpPr>
      <p:grpSpPr>
        <a:xfrm>
          <a:off x="0" y="0"/>
          <a:ext cx="0" cy="0"/>
          <a:chOff x="0" y="0"/>
          <a:chExt cx="0" cy="0"/>
        </a:xfrm>
      </p:grpSpPr>
      <p:pic>
        <p:nvPicPr>
          <p:cNvPr id="746" name="Google Shape;746;p87"/>
          <p:cNvPicPr preferRelativeResize="0"/>
          <p:nvPr/>
        </p:nvPicPr>
        <p:blipFill rotWithShape="1">
          <a:blip r:embed="rId3">
            <a:alphaModFix/>
          </a:blip>
          <a:srcRect/>
          <a:stretch/>
        </p:blipFill>
        <p:spPr>
          <a:xfrm>
            <a:off x="2220575" y="1503127"/>
            <a:ext cx="5174300" cy="3053448"/>
          </a:xfrm>
          <a:prstGeom prst="rect">
            <a:avLst/>
          </a:prstGeom>
          <a:noFill/>
          <a:ln>
            <a:noFill/>
          </a:ln>
        </p:spPr>
      </p:pic>
      <p:sp>
        <p:nvSpPr>
          <p:cNvPr id="747" name="Google Shape;747;p8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76</a:t>
            </a:fld>
            <a:endParaRPr/>
          </a:p>
        </p:txBody>
      </p:sp>
      <p:sp>
        <p:nvSpPr>
          <p:cNvPr id="748" name="Google Shape;748;p87"/>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77</a:t>
            </a:fld>
            <a:endParaRPr/>
          </a:p>
        </p:txBody>
      </p:sp>
      <p:sp>
        <p:nvSpPr>
          <p:cNvPr id="5" name="Google Shape;905;p106">
            <a:extLst>
              <a:ext uri="{FF2B5EF4-FFF2-40B4-BE49-F238E27FC236}">
                <a16:creationId xmlns:a16="http://schemas.microsoft.com/office/drawing/2014/main" id="{DA0C7273-EF3C-45E0-97E0-6609A0BE24CE}"/>
              </a:ext>
            </a:extLst>
          </p:cNvPr>
          <p:cNvSpPr txBox="1">
            <a:spLocks/>
          </p:cNvSpPr>
          <p:nvPr/>
        </p:nvSpPr>
        <p:spPr>
          <a:xfrm>
            <a:off x="507876" y="1487536"/>
            <a:ext cx="7987500" cy="291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A6D683"/>
              </a:buClr>
              <a:buSzPts val="2400"/>
              <a:buFont typeface="Chivo"/>
              <a:buChar char="▰"/>
              <a:defRPr sz="2400" b="0" i="0" u="none" strike="noStrike" cap="none">
                <a:solidFill>
                  <a:srgbClr val="00001A"/>
                </a:solidFill>
                <a:latin typeface="Chivo"/>
                <a:ea typeface="Chivo"/>
                <a:cs typeface="Chivo"/>
                <a:sym typeface="Chivo"/>
              </a:defRPr>
            </a:lvl1pPr>
            <a:lvl2pPr marL="914400" marR="0" lvl="1"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2pPr>
            <a:lvl3pPr marL="1371600" marR="0" lvl="2"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3pPr>
            <a:lvl4pPr marL="1828800" marR="0" lvl="3"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4pPr>
            <a:lvl5pPr marL="2286000" marR="0" lvl="4"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5pPr>
            <a:lvl6pPr marL="2743200" marR="0" lvl="5"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6pPr>
            <a:lvl7pPr marL="3200400" marR="0" lvl="6"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7pPr>
            <a:lvl8pPr marL="3657600" marR="0" lvl="7"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8pPr>
            <a:lvl9pPr marL="4114800" marR="0" lvl="8"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9pPr>
          </a:lstStyle>
          <a:p>
            <a:pPr marL="0" indent="0">
              <a:buFont typeface="Chivo"/>
              <a:buNone/>
            </a:pPr>
            <a:r>
              <a:rPr lang="es-EC" b="1" dirty="0" err="1"/>
              <a:t>static</a:t>
            </a:r>
            <a:r>
              <a:rPr lang="es-EC" dirty="0"/>
              <a:t>: definir atributos y métodos de clase.  Todos los objetos creados de la clase comparten el mismo atributo o método. </a:t>
            </a:r>
          </a:p>
          <a:p>
            <a:pPr marL="0" indent="0">
              <a:buNone/>
            </a:pPr>
            <a:r>
              <a:rPr lang="es-EC" b="1" dirty="0"/>
              <a:t>final</a:t>
            </a:r>
            <a:r>
              <a:rPr lang="es-EC" dirty="0"/>
              <a:t>: variable de tipo constante, no admitirá cambios después de su declaración y asignación de valor</a:t>
            </a:r>
          </a:p>
          <a:p>
            <a:pPr marL="800100" lvl="1" indent="-342900"/>
            <a:r>
              <a:rPr lang="es-EC" dirty="0"/>
              <a:t>Se asigna valor al momento de declarar</a:t>
            </a:r>
          </a:p>
          <a:p>
            <a:pPr marL="800100" lvl="1" indent="-342900"/>
            <a:r>
              <a:rPr lang="es-EC" dirty="0"/>
              <a:t>Si una clase se marca como final no podrá tener clases hijas</a:t>
            </a:r>
          </a:p>
        </p:txBody>
      </p:sp>
    </p:spTree>
    <p:extLst>
      <p:ext uri="{BB962C8B-B14F-4D97-AF65-F5344CB8AC3E}">
        <p14:creationId xmlns:p14="http://schemas.microsoft.com/office/powerpoint/2010/main" val="79453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A6D683"/>
            </a:gs>
          </a:gsLst>
          <a:lin ang="0"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78</a:t>
            </a:fld>
            <a:endParaRPr/>
          </a:p>
        </p:txBody>
      </p:sp>
      <p:graphicFrame>
        <p:nvGraphicFramePr>
          <p:cNvPr id="2" name="Table 1">
            <a:extLst>
              <a:ext uri="{FF2B5EF4-FFF2-40B4-BE49-F238E27FC236}">
                <a16:creationId xmlns:a16="http://schemas.microsoft.com/office/drawing/2014/main" id="{F99E7BC4-D705-4E93-B6BD-8EC863B2E2AB}"/>
              </a:ext>
            </a:extLst>
          </p:cNvPr>
          <p:cNvGraphicFramePr>
            <a:graphicFrameLocks noGrp="1"/>
          </p:cNvGraphicFramePr>
          <p:nvPr/>
        </p:nvGraphicFramePr>
        <p:xfrm>
          <a:off x="740724" y="1445836"/>
          <a:ext cx="8092976" cy="3291840"/>
        </p:xfrm>
        <a:graphic>
          <a:graphicData uri="http://schemas.openxmlformats.org/drawingml/2006/table">
            <a:tbl>
              <a:tblPr firstRow="1" bandRow="1">
                <a:tableStyleId>{189BBBA8-BB3A-4A42-8A00-8C4FFC0E77FC}</a:tableStyleId>
              </a:tblPr>
              <a:tblGrid>
                <a:gridCol w="4046488">
                  <a:extLst>
                    <a:ext uri="{9D8B030D-6E8A-4147-A177-3AD203B41FA5}">
                      <a16:colId xmlns:a16="http://schemas.microsoft.com/office/drawing/2014/main" val="2066254673"/>
                    </a:ext>
                  </a:extLst>
                </a:gridCol>
                <a:gridCol w="4046488">
                  <a:extLst>
                    <a:ext uri="{9D8B030D-6E8A-4147-A177-3AD203B41FA5}">
                      <a16:colId xmlns:a16="http://schemas.microsoft.com/office/drawing/2014/main" val="2754472881"/>
                    </a:ext>
                  </a:extLst>
                </a:gridCol>
              </a:tblGrid>
              <a:tr h="3228263">
                <a:tc>
                  <a:txBody>
                    <a:bodyPr/>
                    <a:lstStyle/>
                    <a:p>
                      <a:r>
                        <a:rPr lang="es-EC" dirty="0" err="1"/>
                        <a:t>public</a:t>
                      </a:r>
                      <a:r>
                        <a:rPr lang="es-EC" dirty="0"/>
                        <a:t> </a:t>
                      </a:r>
                      <a:r>
                        <a:rPr lang="es-EC" dirty="0" err="1"/>
                        <a:t>class</a:t>
                      </a:r>
                      <a:r>
                        <a:rPr lang="es-EC" dirty="0"/>
                        <a:t> Calculadora {</a:t>
                      </a:r>
                    </a:p>
                    <a:p>
                      <a:r>
                        <a:rPr lang="es-EC" dirty="0"/>
                        <a:t>    </a:t>
                      </a:r>
                      <a:r>
                        <a:rPr lang="es-EC" dirty="0" err="1"/>
                        <a:t>private</a:t>
                      </a:r>
                      <a:r>
                        <a:rPr lang="es-EC" dirty="0"/>
                        <a:t> </a:t>
                      </a:r>
                      <a:r>
                        <a:rPr lang="es-EC" dirty="0" err="1"/>
                        <a:t>String</a:t>
                      </a:r>
                      <a:r>
                        <a:rPr lang="es-EC" dirty="0"/>
                        <a:t> marca;</a:t>
                      </a:r>
                    </a:p>
                    <a:p>
                      <a:r>
                        <a:rPr lang="es-EC" dirty="0"/>
                        <a:t>    </a:t>
                      </a:r>
                      <a:r>
                        <a:rPr lang="es-EC" dirty="0" err="1"/>
                        <a:t>public</a:t>
                      </a:r>
                      <a:r>
                        <a:rPr lang="es-EC" dirty="0"/>
                        <a:t> </a:t>
                      </a:r>
                      <a:r>
                        <a:rPr lang="es-EC" dirty="0" err="1"/>
                        <a:t>static</a:t>
                      </a:r>
                      <a:r>
                        <a:rPr lang="es-EC" dirty="0"/>
                        <a:t> final </a:t>
                      </a:r>
                      <a:r>
                        <a:rPr lang="es-EC" dirty="0" err="1"/>
                        <a:t>float</a:t>
                      </a:r>
                      <a:r>
                        <a:rPr lang="es-EC" dirty="0"/>
                        <a:t> PI = 3.1416f;</a:t>
                      </a:r>
                    </a:p>
                    <a:p>
                      <a:r>
                        <a:rPr lang="es-EC" dirty="0"/>
                        <a:t>    </a:t>
                      </a:r>
                      <a:r>
                        <a:rPr lang="es-EC" dirty="0" err="1"/>
                        <a:t>public</a:t>
                      </a:r>
                      <a:r>
                        <a:rPr lang="es-EC" dirty="0"/>
                        <a:t> </a:t>
                      </a:r>
                      <a:r>
                        <a:rPr lang="es-EC" dirty="0" err="1"/>
                        <a:t>static</a:t>
                      </a:r>
                      <a:r>
                        <a:rPr lang="es-EC" dirty="0"/>
                        <a:t> </a:t>
                      </a:r>
                      <a:r>
                        <a:rPr lang="es-EC" dirty="0" err="1"/>
                        <a:t>String</a:t>
                      </a:r>
                      <a:r>
                        <a:rPr lang="es-EC" dirty="0"/>
                        <a:t> proveedor;</a:t>
                      </a:r>
                    </a:p>
                    <a:p>
                      <a:endParaRPr lang="es-EC" dirty="0"/>
                    </a:p>
                    <a:p>
                      <a:r>
                        <a:rPr lang="es-EC" dirty="0"/>
                        <a:t>    </a:t>
                      </a:r>
                      <a:r>
                        <a:rPr lang="es-EC" dirty="0" err="1"/>
                        <a:t>public</a:t>
                      </a:r>
                      <a:r>
                        <a:rPr lang="es-EC" dirty="0"/>
                        <a:t> Calculadora(</a:t>
                      </a:r>
                      <a:r>
                        <a:rPr lang="es-EC" dirty="0" err="1"/>
                        <a:t>String</a:t>
                      </a:r>
                      <a:r>
                        <a:rPr lang="es-EC" dirty="0"/>
                        <a:t> marca) {</a:t>
                      </a:r>
                    </a:p>
                    <a:p>
                      <a:r>
                        <a:rPr lang="es-EC" dirty="0"/>
                        <a:t>        </a:t>
                      </a:r>
                      <a:r>
                        <a:rPr lang="es-EC" dirty="0" err="1"/>
                        <a:t>this.marca</a:t>
                      </a:r>
                      <a:r>
                        <a:rPr lang="es-EC" dirty="0"/>
                        <a:t> = marca;</a:t>
                      </a:r>
                    </a:p>
                    <a:p>
                      <a:r>
                        <a:rPr lang="es-EC" dirty="0"/>
                        <a:t>    }</a:t>
                      </a:r>
                    </a:p>
                    <a:p>
                      <a:endParaRPr lang="es-EC" dirty="0"/>
                    </a:p>
                    <a:p>
                      <a:r>
                        <a:rPr lang="es-EC" dirty="0"/>
                        <a:t>    @</a:t>
                      </a:r>
                      <a:r>
                        <a:rPr lang="es-EC" dirty="0" err="1"/>
                        <a:t>Override</a:t>
                      </a:r>
                      <a:endParaRPr lang="es-EC" dirty="0"/>
                    </a:p>
                    <a:p>
                      <a:r>
                        <a:rPr lang="es-EC" dirty="0"/>
                        <a:t>    </a:t>
                      </a:r>
                      <a:r>
                        <a:rPr lang="es-EC" dirty="0" err="1"/>
                        <a:t>public</a:t>
                      </a:r>
                      <a:r>
                        <a:rPr lang="es-EC" dirty="0"/>
                        <a:t> </a:t>
                      </a:r>
                      <a:r>
                        <a:rPr lang="es-EC" dirty="0" err="1"/>
                        <a:t>String</a:t>
                      </a:r>
                      <a:r>
                        <a:rPr lang="es-EC" dirty="0"/>
                        <a:t> </a:t>
                      </a:r>
                      <a:r>
                        <a:rPr lang="es-EC" dirty="0" err="1"/>
                        <a:t>toString</a:t>
                      </a:r>
                      <a:r>
                        <a:rPr lang="es-EC" dirty="0"/>
                        <a:t>() {</a:t>
                      </a:r>
                    </a:p>
                    <a:p>
                      <a:r>
                        <a:rPr lang="es-EC" dirty="0"/>
                        <a:t>        </a:t>
                      </a:r>
                      <a:r>
                        <a:rPr lang="es-EC" dirty="0" err="1"/>
                        <a:t>return</a:t>
                      </a:r>
                      <a:r>
                        <a:rPr lang="es-EC" dirty="0"/>
                        <a:t> "Calculadora:" + "marca=" + marca + " proveedor="+proveedor + " Valor PI="+PI;</a:t>
                      </a:r>
                    </a:p>
                    <a:p>
                      <a:r>
                        <a:rPr lang="es-EC" dirty="0"/>
                        <a:t>    }</a:t>
                      </a:r>
                    </a:p>
                    <a:p>
                      <a:r>
                        <a:rPr lang="es-EC" dirty="0"/>
                        <a:t> </a:t>
                      </a:r>
                    </a:p>
                  </a:txBody>
                  <a:tcPr/>
                </a:tc>
                <a:tc>
                  <a:txBody>
                    <a:bodyPr/>
                    <a:lstStyle/>
                    <a:p>
                      <a:r>
                        <a:rPr lang="es-EC" dirty="0"/>
                        <a:t> </a:t>
                      </a:r>
                      <a:r>
                        <a:rPr lang="es-EC" dirty="0" err="1"/>
                        <a:t>public</a:t>
                      </a:r>
                      <a:r>
                        <a:rPr lang="es-EC" dirty="0"/>
                        <a:t> </a:t>
                      </a:r>
                      <a:r>
                        <a:rPr lang="es-EC" dirty="0" err="1"/>
                        <a:t>static</a:t>
                      </a:r>
                      <a:r>
                        <a:rPr lang="es-EC" dirty="0"/>
                        <a:t> </a:t>
                      </a:r>
                      <a:r>
                        <a:rPr lang="es-EC" dirty="0" err="1"/>
                        <a:t>void</a:t>
                      </a:r>
                      <a:r>
                        <a:rPr lang="es-EC" dirty="0"/>
                        <a:t> </a:t>
                      </a:r>
                      <a:r>
                        <a:rPr lang="es-EC" dirty="0" err="1"/>
                        <a:t>main</a:t>
                      </a:r>
                      <a:r>
                        <a:rPr lang="es-EC" dirty="0"/>
                        <a:t>(</a:t>
                      </a:r>
                      <a:r>
                        <a:rPr lang="es-EC" dirty="0" err="1"/>
                        <a:t>String</a:t>
                      </a:r>
                      <a:r>
                        <a:rPr lang="es-EC" dirty="0"/>
                        <a:t>[] </a:t>
                      </a:r>
                      <a:r>
                        <a:rPr lang="es-EC" dirty="0" err="1"/>
                        <a:t>args</a:t>
                      </a:r>
                      <a:r>
                        <a:rPr lang="es-EC" dirty="0"/>
                        <a:t>) {</a:t>
                      </a:r>
                    </a:p>
                    <a:p>
                      <a:r>
                        <a:rPr lang="es-EC" dirty="0"/>
                        <a:t>        Calculadora calc1 = new Calculadora("HP");</a:t>
                      </a:r>
                    </a:p>
                    <a:p>
                      <a:r>
                        <a:rPr lang="es-EC" dirty="0"/>
                        <a:t>        calc1.proveedor = "</a:t>
                      </a:r>
                      <a:r>
                        <a:rPr lang="es-EC" dirty="0" err="1"/>
                        <a:t>Provedor</a:t>
                      </a:r>
                      <a:r>
                        <a:rPr lang="es-EC" dirty="0"/>
                        <a:t> X";</a:t>
                      </a:r>
                    </a:p>
                    <a:p>
                      <a:r>
                        <a:rPr lang="es-EC" dirty="0"/>
                        <a:t>        Calculadora calc2 = new Calculadora("Casio");</a:t>
                      </a:r>
                    </a:p>
                    <a:p>
                      <a:r>
                        <a:rPr lang="es-EC" dirty="0"/>
                        <a:t>        </a:t>
                      </a:r>
                      <a:r>
                        <a:rPr lang="es-EC" dirty="0" err="1"/>
                        <a:t>System.out.println</a:t>
                      </a:r>
                      <a:r>
                        <a:rPr lang="es-EC" dirty="0"/>
                        <a:t>(calc1);</a:t>
                      </a:r>
                    </a:p>
                    <a:p>
                      <a:r>
                        <a:rPr lang="es-EC" dirty="0"/>
                        <a:t>        </a:t>
                      </a:r>
                      <a:r>
                        <a:rPr lang="es-EC" dirty="0" err="1"/>
                        <a:t>System.out.println</a:t>
                      </a:r>
                      <a:r>
                        <a:rPr lang="es-EC" dirty="0"/>
                        <a:t>(calc2);</a:t>
                      </a:r>
                    </a:p>
                    <a:p>
                      <a:r>
                        <a:rPr lang="es-EC" dirty="0"/>
                        <a:t>    }</a:t>
                      </a:r>
                    </a:p>
                    <a:p>
                      <a:r>
                        <a:rPr lang="es-EC" dirty="0"/>
                        <a:t>    </a:t>
                      </a:r>
                    </a:p>
                    <a:p>
                      <a:r>
                        <a:rPr lang="es-EC" dirty="0"/>
                        <a:t>}</a:t>
                      </a:r>
                    </a:p>
                  </a:txBody>
                  <a:tcPr/>
                </a:tc>
                <a:extLst>
                  <a:ext uri="{0D108BD9-81ED-4DB2-BD59-A6C34878D82A}">
                    <a16:rowId xmlns:a16="http://schemas.microsoft.com/office/drawing/2014/main" val="3554186755"/>
                  </a:ext>
                </a:extLst>
              </a:tr>
            </a:tbl>
          </a:graphicData>
        </a:graphic>
      </p:graphicFrame>
    </p:spTree>
    <p:extLst>
      <p:ext uri="{BB962C8B-B14F-4D97-AF65-F5344CB8AC3E}">
        <p14:creationId xmlns:p14="http://schemas.microsoft.com/office/powerpoint/2010/main" val="4090775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53"/>
        <p:cNvGrpSpPr/>
        <p:nvPr/>
      </p:nvGrpSpPr>
      <p:grpSpPr>
        <a:xfrm>
          <a:off x="0" y="0"/>
          <a:ext cx="0" cy="0"/>
          <a:chOff x="0" y="0"/>
          <a:chExt cx="0" cy="0"/>
        </a:xfrm>
      </p:grpSpPr>
      <p:sp>
        <p:nvSpPr>
          <p:cNvPr id="754" name="Google Shape;754;p88"/>
          <p:cNvSpPr txBox="1">
            <a:spLocks noGrp="1"/>
          </p:cNvSpPr>
          <p:nvPr>
            <p:ph type="title" idx="4294967295"/>
          </p:nvPr>
        </p:nvSpPr>
        <p:spPr>
          <a:xfrm>
            <a:off x="349045" y="121747"/>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Alcance de las variables</a:t>
            </a:r>
            <a:endParaRPr>
              <a:solidFill>
                <a:srgbClr val="FFFFFF"/>
              </a:solidFill>
            </a:endParaRPr>
          </a:p>
        </p:txBody>
      </p:sp>
      <p:sp>
        <p:nvSpPr>
          <p:cNvPr id="755" name="Google Shape;755;p88"/>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instancia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locales</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Parámetros</a:t>
            </a:r>
            <a:endParaRPr/>
          </a:p>
        </p:txBody>
      </p:sp>
      <p:sp>
        <p:nvSpPr>
          <p:cNvPr id="756" name="Google Shape;756;p8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79</a:t>
            </a:fld>
            <a:endParaRPr/>
          </a:p>
        </p:txBody>
      </p:sp>
      <p:pic>
        <p:nvPicPr>
          <p:cNvPr id="757" name="Google Shape;757;p88" descr="Scope de Variables"/>
          <p:cNvPicPr preferRelativeResize="0"/>
          <p:nvPr/>
        </p:nvPicPr>
        <p:blipFill rotWithShape="1">
          <a:blip r:embed="rId3">
            <a:alphaModFix/>
          </a:blip>
          <a:srcRect/>
          <a:stretch/>
        </p:blipFill>
        <p:spPr>
          <a:xfrm>
            <a:off x="4527875" y="1004325"/>
            <a:ext cx="4146900" cy="410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1" name="Google Shape;201;p21"/>
          <p:cNvSpPr txBox="1">
            <a:spLocks noGrp="1"/>
          </p:cNvSpPr>
          <p:nvPr>
            <p:ph type="body" idx="1"/>
          </p:nvPr>
        </p:nvSpPr>
        <p:spPr>
          <a:xfrm>
            <a:off x="99325" y="19855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r>
              <a:rPr lang="en" sz="1800">
                <a:solidFill>
                  <a:srgbClr val="000000"/>
                </a:solidFill>
              </a:rPr>
              <a:t>Un programa informático es un conjunto de instrucciones que se ejecuta en una computadora u otro dispositivo digital</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A nivel de equipos, el programa consta de instrucciones binarias(que utilizan dos dígitos: 1 y 0). – Código de Máquina </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Casi todos l</a:t>
            </a:r>
            <a:r>
              <a:rPr lang="en" sz="1800">
                <a:solidFill>
                  <a:schemeClr val="dk1"/>
                </a:solidFill>
              </a:rPr>
              <a:t>os programas están escritos en código de alto nivel (que se puede leer). – Se debe convertir en código de máquina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Clr>
                <a:schemeClr val="dk1"/>
              </a:buClr>
              <a:buSzPts val="1100"/>
              <a:buFont typeface="Arial"/>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02" name="Google Shape;202;p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pic>
        <p:nvPicPr>
          <p:cNvPr id="203" name="Google Shape;203;p21"/>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62"/>
        <p:cNvGrpSpPr/>
        <p:nvPr/>
      </p:nvGrpSpPr>
      <p:grpSpPr>
        <a:xfrm>
          <a:off x="0" y="0"/>
          <a:ext cx="0" cy="0"/>
          <a:chOff x="0" y="0"/>
          <a:chExt cx="0" cy="0"/>
        </a:xfrm>
      </p:grpSpPr>
      <p:sp>
        <p:nvSpPr>
          <p:cNvPr id="763" name="Google Shape;763;p89"/>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
        <p:nvSpPr>
          <p:cNvPr id="764" name="Google Shape;764;p89"/>
          <p:cNvSpPr txBox="1">
            <a:spLocks noGrp="1"/>
          </p:cNvSpPr>
          <p:nvPr>
            <p:ph type="body" idx="4294967295"/>
          </p:nvPr>
        </p:nvSpPr>
        <p:spPr>
          <a:xfrm>
            <a:off x="507876" y="884625"/>
            <a:ext cx="79500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just" rtl="0">
              <a:lnSpc>
                <a:spcPct val="100000"/>
              </a:lnSpc>
              <a:spcBef>
                <a:spcPts val="0"/>
              </a:spcBef>
              <a:spcAft>
                <a:spcPts val="0"/>
              </a:spcAft>
              <a:buClr>
                <a:schemeClr val="dk1"/>
              </a:buClr>
              <a:buSzPts val="2400"/>
              <a:buFont typeface="Arial"/>
              <a:buNone/>
            </a:pPr>
            <a:r>
              <a:rPr lang="en" sz="2400"/>
              <a:t>Para definir los métodos se emplea la siguiente sintaxis:</a:t>
            </a:r>
            <a:endParaRPr/>
          </a:p>
          <a:p>
            <a:pPr marL="0" lvl="0" indent="0" algn="just" rtl="0">
              <a:lnSpc>
                <a:spcPct val="100000"/>
              </a:lnSpc>
              <a:spcBef>
                <a:spcPts val="0"/>
              </a:spcBef>
              <a:spcAft>
                <a:spcPts val="0"/>
              </a:spcAft>
              <a:buClr>
                <a:schemeClr val="dk1"/>
              </a:buClr>
              <a:buSzPts val="2400"/>
              <a:buFont typeface="Arial"/>
              <a:buNone/>
            </a:pPr>
            <a:endParaRPr sz="2400"/>
          </a:p>
          <a:p>
            <a:pPr marL="0" lvl="0" indent="0" algn="just" rtl="0">
              <a:lnSpc>
                <a:spcPct val="100000"/>
              </a:lnSpc>
              <a:spcBef>
                <a:spcPts val="0"/>
              </a:spcBef>
              <a:spcAft>
                <a:spcPts val="0"/>
              </a:spcAft>
              <a:buNone/>
            </a:pPr>
            <a:r>
              <a:rPr lang="en" sz="1800" i="1"/>
              <a:t>[modifVisibilidad] [modifFunción] tipo nombreFunción (listaParámetros) [throws listaExcepciones] { </a:t>
            </a:r>
            <a:endParaRPr sz="1800" i="1"/>
          </a:p>
          <a:p>
            <a:pPr marL="0" lvl="0" indent="457200" algn="just" rtl="0">
              <a:lnSpc>
                <a:spcPct val="100000"/>
              </a:lnSpc>
              <a:spcBef>
                <a:spcPts val="0"/>
              </a:spcBef>
              <a:spcAft>
                <a:spcPts val="0"/>
              </a:spcAft>
              <a:buNone/>
            </a:pPr>
            <a:r>
              <a:rPr lang="en" sz="1800" i="1"/>
              <a:t>//instrucciones</a:t>
            </a:r>
            <a:endParaRPr sz="1800" i="1"/>
          </a:p>
          <a:p>
            <a:pPr marL="0" lvl="0" indent="457200" algn="just" rtl="0">
              <a:lnSpc>
                <a:spcPct val="100000"/>
              </a:lnSpc>
              <a:spcBef>
                <a:spcPts val="0"/>
              </a:spcBef>
              <a:spcAft>
                <a:spcPts val="0"/>
              </a:spcAft>
              <a:buNone/>
            </a:pPr>
            <a:r>
              <a:rPr lang="en" sz="1800" i="1"/>
              <a:t>// [return valor;]</a:t>
            </a:r>
            <a:endParaRPr sz="1800" i="1"/>
          </a:p>
          <a:p>
            <a:pPr marL="0" lvl="0" indent="0" algn="just" rtl="0">
              <a:lnSpc>
                <a:spcPct val="100000"/>
              </a:lnSpc>
              <a:spcBef>
                <a:spcPts val="0"/>
              </a:spcBef>
              <a:spcAft>
                <a:spcPts val="0"/>
              </a:spcAft>
              <a:buClr>
                <a:schemeClr val="dk1"/>
              </a:buClr>
              <a:buSzPts val="1800"/>
              <a:buFont typeface="Arial"/>
              <a:buNone/>
            </a:pPr>
            <a:r>
              <a:rPr lang="en" sz="1800" i="1"/>
              <a:t>} </a:t>
            </a:r>
            <a:endParaRPr/>
          </a:p>
          <a:p>
            <a:pPr marL="914400" lvl="0" indent="0" algn="l" rtl="0">
              <a:spcBef>
                <a:spcPts val="600"/>
              </a:spcBef>
              <a:spcAft>
                <a:spcPts val="0"/>
              </a:spcAft>
              <a:buNone/>
            </a:pPr>
            <a:r>
              <a:rPr lang="en"/>
              <a:t>Ej: public void imprime (String saludo){} </a:t>
            </a:r>
            <a:endParaRPr/>
          </a:p>
          <a:p>
            <a:pPr marL="914400" lvl="0" indent="0" algn="l" rtl="0">
              <a:spcBef>
                <a:spcPts val="600"/>
              </a:spcBef>
              <a:spcAft>
                <a:spcPts val="0"/>
              </a:spcAft>
              <a:buNone/>
            </a:pPr>
            <a:endParaRPr/>
          </a:p>
        </p:txBody>
      </p:sp>
      <p:sp>
        <p:nvSpPr>
          <p:cNvPr id="765" name="Google Shape;765;p8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0"/>
        <p:cNvGrpSpPr/>
        <p:nvPr/>
      </p:nvGrpSpPr>
      <p:grpSpPr>
        <a:xfrm>
          <a:off x="0" y="0"/>
          <a:ext cx="0" cy="0"/>
          <a:chOff x="0" y="0"/>
          <a:chExt cx="0" cy="0"/>
        </a:xfrm>
      </p:grpSpPr>
      <p:sp>
        <p:nvSpPr>
          <p:cNvPr id="771" name="Google Shape;771;p90"/>
          <p:cNvSpPr txBox="1">
            <a:spLocks noGrp="1"/>
          </p:cNvSpPr>
          <p:nvPr>
            <p:ph type="body" idx="4294967295"/>
          </p:nvPr>
        </p:nvSpPr>
        <p:spPr>
          <a:xfrm>
            <a:off x="507876" y="1620544"/>
            <a:ext cx="8363100" cy="2910300"/>
          </a:xfrm>
          <a:prstGeom prst="rect">
            <a:avLst/>
          </a:prstGeom>
        </p:spPr>
        <p:txBody>
          <a:bodyPr spcFirstLastPara="1" wrap="square" lIns="0" tIns="0" rIns="0" bIns="0" anchor="t" anchorCtr="0">
            <a:noAutofit/>
          </a:bodyPr>
          <a:lstStyle/>
          <a:p>
            <a:pPr marL="457200" lvl="0" indent="-342900" algn="just" rtl="0">
              <a:lnSpc>
                <a:spcPct val="115000"/>
              </a:lnSpc>
              <a:spcBef>
                <a:spcPts val="0"/>
              </a:spcBef>
              <a:spcAft>
                <a:spcPts val="0"/>
              </a:spcAft>
              <a:buClr>
                <a:srgbClr val="000000"/>
              </a:buClr>
              <a:buSzPts val="1800"/>
              <a:buChar char="●"/>
            </a:pPr>
            <a:r>
              <a:rPr lang="en" sz="1800" b="1">
                <a:solidFill>
                  <a:srgbClr val="000000"/>
                </a:solidFill>
                <a:highlight>
                  <a:srgbClr val="FFFFFF"/>
                </a:highlight>
              </a:rPr>
              <a:t>Por valor</a:t>
            </a:r>
            <a:r>
              <a:rPr lang="en" sz="1800">
                <a:solidFill>
                  <a:srgbClr val="000000"/>
                </a:solidFill>
                <a:highlight>
                  <a:srgbClr val="FFFFFF"/>
                </a:highlight>
              </a:rPr>
              <a:t>: cuando los argumentos son pasados por valor a los métodos, significa que se realiza una copia de la variable y esta es enviada al método y no la original, entonces todos los cambios realizados dentro del método sólo afectan a la copia actual.</a:t>
            </a:r>
            <a:endParaRPr sz="1800">
              <a:solidFill>
                <a:srgbClr val="000000"/>
              </a:solidFill>
              <a:highlight>
                <a:srgbClr val="FFFFFF"/>
              </a:highlight>
            </a:endParaRPr>
          </a:p>
          <a:p>
            <a:pPr marL="0" lvl="0" indent="0" algn="just" rtl="0">
              <a:lnSpc>
                <a:spcPct val="115000"/>
              </a:lnSpc>
              <a:spcBef>
                <a:spcPts val="2300"/>
              </a:spcBef>
              <a:spcAft>
                <a:spcPts val="0"/>
              </a:spcAft>
              <a:buNone/>
            </a:pPr>
            <a:endParaRPr sz="1800">
              <a:solidFill>
                <a:srgbClr val="000000"/>
              </a:solidFill>
              <a:highlight>
                <a:srgbClr val="FFFFFF"/>
              </a:highlight>
            </a:endParaRPr>
          </a:p>
          <a:p>
            <a:pPr marL="457200" lvl="0" indent="-342900" algn="just" rtl="0">
              <a:lnSpc>
                <a:spcPct val="115000"/>
              </a:lnSpc>
              <a:spcBef>
                <a:spcPts val="2300"/>
              </a:spcBef>
              <a:spcAft>
                <a:spcPts val="0"/>
              </a:spcAft>
              <a:buClr>
                <a:srgbClr val="000000"/>
              </a:buClr>
              <a:buSzPts val="1800"/>
              <a:buChar char="●"/>
            </a:pPr>
            <a:r>
              <a:rPr lang="en" sz="1800" b="1">
                <a:solidFill>
                  <a:srgbClr val="000000"/>
                </a:solidFill>
                <a:highlight>
                  <a:srgbClr val="FFFFFF"/>
                </a:highlight>
              </a:rPr>
              <a:t>Por referencia</a:t>
            </a:r>
            <a:r>
              <a:rPr lang="en" sz="1800">
                <a:solidFill>
                  <a:srgbClr val="000000"/>
                </a:solidFill>
                <a:highlight>
                  <a:srgbClr val="FFFFFF"/>
                </a:highlight>
              </a:rPr>
              <a:t>: cuando los argumentos son pasados por referencia, significa que la referencia o el puntero a la variable original son pasadas a los métodos.</a:t>
            </a:r>
            <a:endParaRPr sz="1800">
              <a:solidFill>
                <a:srgbClr val="000000"/>
              </a:solidFill>
              <a:highlight>
                <a:srgbClr val="FFFFFF"/>
              </a:highlight>
            </a:endParaRPr>
          </a:p>
          <a:p>
            <a:pPr marL="0" lvl="0" indent="0" algn="l" rtl="0">
              <a:spcBef>
                <a:spcPts val="2300"/>
              </a:spcBef>
              <a:spcAft>
                <a:spcPts val="0"/>
              </a:spcAft>
              <a:buNone/>
            </a:pPr>
            <a:endParaRPr>
              <a:solidFill>
                <a:srgbClr val="000000"/>
              </a:solidFill>
            </a:endParaRPr>
          </a:p>
        </p:txBody>
      </p:sp>
      <p:sp>
        <p:nvSpPr>
          <p:cNvPr id="772" name="Google Shape;772;p9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81</a:t>
            </a:fld>
            <a:endParaRPr/>
          </a:p>
        </p:txBody>
      </p:sp>
      <p:sp>
        <p:nvSpPr>
          <p:cNvPr id="773" name="Google Shape;773;p90"/>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78"/>
        <p:cNvGrpSpPr/>
        <p:nvPr/>
      </p:nvGrpSpPr>
      <p:grpSpPr>
        <a:xfrm>
          <a:off x="0" y="0"/>
          <a:ext cx="0" cy="0"/>
          <a:chOff x="0" y="0"/>
          <a:chExt cx="0" cy="0"/>
        </a:xfrm>
      </p:grpSpPr>
      <p:sp>
        <p:nvSpPr>
          <p:cNvPr id="779" name="Google Shape;779;p91"/>
          <p:cNvSpPr txBox="1">
            <a:spLocks noGrp="1"/>
          </p:cNvSpPr>
          <p:nvPr>
            <p:ph type="title" idx="4294967295"/>
          </p:nvPr>
        </p:nvSpPr>
        <p:spPr>
          <a:xfrm>
            <a:off x="397951" y="74025"/>
            <a:ext cx="83481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a:t>
            </a:r>
            <a:endParaRPr/>
          </a:p>
          <a:p>
            <a:pPr marL="0" lvl="0" indent="0" algn="l" rtl="0">
              <a:spcBef>
                <a:spcPts val="0"/>
              </a:spcBef>
              <a:spcAft>
                <a:spcPts val="0"/>
              </a:spcAft>
              <a:buNone/>
            </a:pPr>
            <a:r>
              <a:rPr lang="en"/>
              <a:t>por valor</a:t>
            </a:r>
            <a:endParaRPr/>
          </a:p>
        </p:txBody>
      </p:sp>
      <p:sp>
        <p:nvSpPr>
          <p:cNvPr id="780" name="Google Shape;780;p91"/>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Para los datos primitivos en JAVA se realiza una copia</a:t>
            </a:r>
            <a:endParaRPr/>
          </a:p>
          <a:p>
            <a:pPr marL="0" lvl="0" indent="0" algn="l" rtl="0">
              <a:spcBef>
                <a:spcPts val="600"/>
              </a:spcBef>
              <a:spcAft>
                <a:spcPts val="0"/>
              </a:spcAft>
              <a:buNone/>
            </a:pPr>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a:latin typeface="Courier New"/>
                <a:ea typeface="Courier New"/>
                <a:cs typeface="Courier New"/>
                <a:sym typeface="Courier New"/>
              </a:rPr>
              <a:t>public</a:t>
            </a:r>
            <a:r>
              <a:rPr lang="en" sz="1000">
                <a:latin typeface="Courier New"/>
                <a:ea typeface="Courier New"/>
                <a:cs typeface="Courier New"/>
                <a:sym typeface="Courier New"/>
              </a:rPr>
              <a:t> </a:t>
            </a:r>
            <a:r>
              <a:rPr lang="en" sz="1000">
                <a:solidFill>
                  <a:srgbClr val="993333"/>
                </a:solidFill>
                <a:latin typeface="Courier New"/>
                <a:ea typeface="Courier New"/>
                <a:cs typeface="Courier New"/>
                <a:sym typeface="Courier New"/>
              </a:rPr>
              <a:t>void</a:t>
            </a:r>
            <a:r>
              <a:rPr lang="en" sz="1000">
                <a:latin typeface="Courier New"/>
                <a:ea typeface="Courier New"/>
                <a:cs typeface="Courier New"/>
                <a:sym typeface="Courier New"/>
              </a:rPr>
              <a:t> metodo</a:t>
            </a:r>
            <a:r>
              <a:rPr lang="en" sz="1000">
                <a:solidFill>
                  <a:srgbClr val="66CC66"/>
                </a:solidFill>
                <a:latin typeface="Courier New"/>
                <a:ea typeface="Courier New"/>
                <a:cs typeface="Courier New"/>
                <a:sym typeface="Courier New"/>
              </a:rPr>
              <a:t>(</a:t>
            </a: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p=</a:t>
            </a:r>
            <a:r>
              <a:rPr lang="en" sz="1000">
                <a:solidFill>
                  <a:srgbClr val="CC66CC"/>
                </a:solidFill>
                <a:latin typeface="Courier New"/>
                <a:ea typeface="Courier New"/>
                <a:cs typeface="Courier New"/>
                <a:sym typeface="Courier New"/>
              </a:rPr>
              <a:t>3</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p1=</a:t>
            </a:r>
            <a:r>
              <a:rPr lang="en" sz="1000">
                <a:solidFill>
                  <a:srgbClr val="CC66CC"/>
                </a:solidFill>
                <a:latin typeface="Courier New"/>
                <a:ea typeface="Courier New"/>
                <a:cs typeface="Courier New"/>
                <a:sym typeface="Courier New"/>
              </a:rPr>
              <a:t>2</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metodo</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u="sng">
                <a:solidFill>
                  <a:srgbClr val="AAAADD"/>
                </a:solidFill>
                <a:latin typeface="Courier New"/>
                <a:ea typeface="Courier New"/>
                <a:cs typeface="Courier New"/>
                <a:sym typeface="Courier New"/>
                <a:hlinkClick r:id="rId3"/>
              </a:rPr>
              <a:t>System</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out</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println</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i="1">
                <a:solidFill>
                  <a:srgbClr val="808080"/>
                </a:solidFill>
                <a:latin typeface="Courier New"/>
                <a:ea typeface="Courier New"/>
                <a:cs typeface="Courier New"/>
                <a:sym typeface="Courier New"/>
              </a:rPr>
              <a:t>//p1 = 2</a:t>
            </a:r>
            <a:endParaRPr sz="1000" i="1">
              <a:solidFill>
                <a:srgbClr val="808080"/>
              </a:solidFill>
              <a:latin typeface="Courier New"/>
              <a:ea typeface="Courier New"/>
              <a:cs typeface="Courier New"/>
              <a:sym typeface="Courier New"/>
            </a:endParaRPr>
          </a:p>
          <a:p>
            <a:pPr marL="0" lvl="0" indent="0" algn="l" rtl="0">
              <a:spcBef>
                <a:spcPts val="800"/>
              </a:spcBef>
              <a:spcAft>
                <a:spcPts val="0"/>
              </a:spcAft>
              <a:buNone/>
            </a:pPr>
            <a:endParaRPr/>
          </a:p>
        </p:txBody>
      </p:sp>
      <p:sp>
        <p:nvSpPr>
          <p:cNvPr id="781" name="Google Shape;781;p9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88" name="Google Shape;788;p92"/>
          <p:cNvSpPr txBox="1">
            <a:spLocks noGrp="1"/>
          </p:cNvSpPr>
          <p:nvPr>
            <p:ph type="body" idx="4294967295"/>
          </p:nvPr>
        </p:nvSpPr>
        <p:spPr>
          <a:xfrm>
            <a:off x="507876" y="1849144"/>
            <a:ext cx="81831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Cuando pasamos un objeto como parámetro se está realizando una copia de la referencia</a:t>
            </a:r>
            <a:endParaRPr/>
          </a:p>
          <a:p>
            <a:pPr marL="0" lvl="0" indent="0" algn="l" rtl="0">
              <a:spcBef>
                <a:spcPts val="600"/>
              </a:spcBef>
              <a:spcAft>
                <a:spcPts val="0"/>
              </a:spcAft>
              <a:buNone/>
            </a:pPr>
            <a:endParaRPr sz="1400"/>
          </a:p>
          <a:p>
            <a:pPr marL="177800" lvl="0" indent="0" algn="l" rtl="0">
              <a:spcBef>
                <a:spcPts val="600"/>
              </a:spcBef>
              <a:spcAft>
                <a:spcPts val="0"/>
              </a:spcAft>
              <a:buNone/>
            </a:pPr>
            <a:endParaRPr sz="1800"/>
          </a:p>
          <a:p>
            <a:pPr marL="0" marR="88900" lvl="0" indent="0" algn="l" rtl="0">
              <a:lnSpc>
                <a:spcPct val="115000"/>
              </a:lnSpc>
              <a:spcBef>
                <a:spcPts val="0"/>
              </a:spcBef>
              <a:spcAft>
                <a:spcPts val="0"/>
              </a:spcAft>
              <a:buNone/>
            </a:pPr>
            <a:endParaRPr sz="1800">
              <a:solidFill>
                <a:srgbClr val="66CC66"/>
              </a:solidFill>
              <a:highlight>
                <a:srgbClr val="F5F5F5"/>
              </a:highlight>
              <a:latin typeface="Courier New"/>
              <a:ea typeface="Courier New"/>
              <a:cs typeface="Courier New"/>
              <a:sym typeface="Courier New"/>
            </a:endParaRPr>
          </a:p>
          <a:p>
            <a:pPr marL="177800" lvl="0" indent="0" algn="l" rtl="0">
              <a:spcBef>
                <a:spcPts val="1600"/>
              </a:spcBef>
              <a:spcAft>
                <a:spcPts val="0"/>
              </a:spcAft>
              <a:buNone/>
            </a:pPr>
            <a:endParaRPr/>
          </a:p>
        </p:txBody>
      </p:sp>
      <p:pic>
        <p:nvPicPr>
          <p:cNvPr id="789" name="Google Shape;789;p92"/>
          <p:cNvPicPr preferRelativeResize="0"/>
          <p:nvPr/>
        </p:nvPicPr>
        <p:blipFill>
          <a:blip r:embed="rId3">
            <a:alphaModFix/>
          </a:blip>
          <a:stretch>
            <a:fillRect/>
          </a:stretch>
        </p:blipFill>
        <p:spPr>
          <a:xfrm>
            <a:off x="3224599" y="2763150"/>
            <a:ext cx="2923218" cy="2227218"/>
          </a:xfrm>
          <a:prstGeom prst="rect">
            <a:avLst/>
          </a:prstGeom>
          <a:noFill/>
          <a:ln>
            <a:noFill/>
          </a:ln>
        </p:spPr>
      </p:pic>
      <p:sp>
        <p:nvSpPr>
          <p:cNvPr id="790" name="Google Shape;790;p9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795"/>
        <p:cNvGrpSpPr/>
        <p:nvPr/>
      </p:nvGrpSpPr>
      <p:grpSpPr>
        <a:xfrm>
          <a:off x="0" y="0"/>
          <a:ext cx="0" cy="0"/>
          <a:chOff x="0" y="0"/>
          <a:chExt cx="0" cy="0"/>
        </a:xfrm>
      </p:grpSpPr>
      <p:sp>
        <p:nvSpPr>
          <p:cNvPr id="796" name="Google Shape;796;p9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97" name="Google Shape;797;p9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84</a:t>
            </a:fld>
            <a:endParaRPr/>
          </a:p>
        </p:txBody>
      </p:sp>
      <p:graphicFrame>
        <p:nvGraphicFramePr>
          <p:cNvPr id="798" name="Google Shape;798;p93"/>
          <p:cNvGraphicFramePr/>
          <p:nvPr/>
        </p:nvGraphicFramePr>
        <p:xfrm>
          <a:off x="889450" y="2029675"/>
          <a:ext cx="8088150" cy="2856972"/>
        </p:xfrm>
        <a:graphic>
          <a:graphicData uri="http://schemas.openxmlformats.org/drawingml/2006/table">
            <a:tbl>
              <a:tblPr>
                <a:noFill/>
                <a:tableStyleId>{79658D01-FB2F-487F-899E-874338C85783}</a:tableStyleId>
              </a:tblPr>
              <a:tblGrid>
                <a:gridCol w="3301675">
                  <a:extLst>
                    <a:ext uri="{9D8B030D-6E8A-4147-A177-3AD203B41FA5}">
                      <a16:colId xmlns:a16="http://schemas.microsoft.com/office/drawing/2014/main" val="20000"/>
                    </a:ext>
                  </a:extLst>
                </a:gridCol>
                <a:gridCol w="4786475">
                  <a:extLst>
                    <a:ext uri="{9D8B030D-6E8A-4147-A177-3AD203B41FA5}">
                      <a16:colId xmlns:a16="http://schemas.microsoft.com/office/drawing/2014/main" val="20001"/>
                    </a:ext>
                  </a:extLst>
                </a:gridCol>
              </a:tblGrid>
              <a:tr h="285750">
                <a:tc>
                  <a:txBody>
                    <a:bodyPr/>
                    <a:lstStyle/>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class Test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int a, b;</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Test(int i, int j)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a = i;</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b = j;</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 pass an object</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void meth(Test o)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o.a *= 2;</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o.b /= 2;</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None/>
                      </a:pPr>
                      <a:endParaRPr sz="1100">
                        <a:solidFill>
                          <a:schemeClr val="dk1"/>
                        </a:solidFill>
                      </a:endParaRPr>
                    </a:p>
                  </a:txBody>
                  <a:tcPr marL="91425" marR="91425" marT="68575" marB="68575"/>
                </a:tc>
                <a:tc>
                  <a:txBody>
                    <a:bodyPr/>
                    <a:lstStyle/>
                    <a:p>
                      <a:pPr marL="0" lvl="0" indent="0" algn="l" rtl="0">
                        <a:spcBef>
                          <a:spcPts val="0"/>
                        </a:spcBef>
                        <a:spcAft>
                          <a:spcPts val="0"/>
                        </a:spcAft>
                        <a:buClr>
                          <a:schemeClr val="dk1"/>
                        </a:buClr>
                        <a:buSzPts val="800"/>
                        <a:buFont typeface="Arial"/>
                        <a:buNone/>
                      </a:pPr>
                      <a:endParaRPr sz="1100"/>
                    </a:p>
                    <a:p>
                      <a:pPr marL="0" lvl="0" indent="0" algn="l" rtl="0">
                        <a:spcBef>
                          <a:spcPts val="0"/>
                        </a:spcBef>
                        <a:spcAft>
                          <a:spcPts val="0"/>
                        </a:spcAft>
                        <a:buNone/>
                      </a:pPr>
                      <a:r>
                        <a:rPr lang="en" sz="1100"/>
                        <a:t>class PassObjRef {</a:t>
                      </a:r>
                      <a:endParaRPr sz="1100"/>
                    </a:p>
                    <a:p>
                      <a:pPr marL="0" lvl="0" indent="0" algn="l" rtl="0">
                        <a:spcBef>
                          <a:spcPts val="0"/>
                        </a:spcBef>
                        <a:spcAft>
                          <a:spcPts val="0"/>
                        </a:spcAft>
                        <a:buClr>
                          <a:schemeClr val="dk1"/>
                        </a:buClr>
                        <a:buSzPts val="800"/>
                        <a:buFont typeface="Arial"/>
                        <a:buNone/>
                      </a:pPr>
                      <a:r>
                        <a:rPr lang="en" sz="1100"/>
                        <a:t>    public static void main(String args[]) {</a:t>
                      </a:r>
                      <a:endParaRPr sz="1100"/>
                    </a:p>
                    <a:p>
                      <a:pPr marL="0" lvl="0" indent="0" algn="l" rtl="0">
                        <a:spcBef>
                          <a:spcPts val="0"/>
                        </a:spcBef>
                        <a:spcAft>
                          <a:spcPts val="0"/>
                        </a:spcAft>
                        <a:buClr>
                          <a:schemeClr val="dk1"/>
                        </a:buClr>
                        <a:buSzPts val="800"/>
                        <a:buFont typeface="Arial"/>
                        <a:buNone/>
                      </a:pPr>
                      <a:r>
                        <a:rPr lang="en" sz="1100"/>
                        <a:t>        Test ob = new Test(15, 20);</a:t>
                      </a:r>
                      <a:endParaRPr sz="1100"/>
                    </a:p>
                    <a:p>
                      <a:pPr marL="0" lvl="0" indent="0" algn="l" rtl="0">
                        <a:spcBef>
                          <a:spcPts val="0"/>
                        </a:spcBef>
                        <a:spcAft>
                          <a:spcPts val="0"/>
                        </a:spcAft>
                        <a:buClr>
                          <a:schemeClr val="dk1"/>
                        </a:buClr>
                        <a:buSzPts val="800"/>
                        <a:buFont typeface="Arial"/>
                        <a:buNone/>
                      </a:pPr>
                      <a:r>
                        <a:rPr lang="en" sz="1100"/>
                        <a:t>        System.out.println("ob.a and ob.b before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ob.meth(ob);</a:t>
                      </a:r>
                      <a:endParaRPr sz="1100"/>
                    </a:p>
                    <a:p>
                      <a:pPr marL="0" lvl="0" indent="0" algn="l" rtl="0">
                        <a:spcBef>
                          <a:spcPts val="0"/>
                        </a:spcBef>
                        <a:spcAft>
                          <a:spcPts val="0"/>
                        </a:spcAft>
                        <a:buClr>
                          <a:schemeClr val="dk1"/>
                        </a:buClr>
                        <a:buSzPts val="800"/>
                        <a:buFont typeface="Arial"/>
                        <a:buNone/>
                      </a:pPr>
                      <a:r>
                        <a:rPr lang="en" sz="1100"/>
                        <a:t>        System.out.println("ob.a and ob.b after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a:t>
                      </a:r>
                      <a:endParaRPr sz="1100"/>
                    </a:p>
                    <a:p>
                      <a:pPr marL="0" lvl="0" indent="0" algn="l" rtl="0">
                        <a:spcBef>
                          <a:spcPts val="0"/>
                        </a:spcBef>
                        <a:spcAft>
                          <a:spcPts val="0"/>
                        </a:spcAft>
                        <a:buClr>
                          <a:schemeClr val="dk1"/>
                        </a:buClr>
                        <a:buSzPts val="800"/>
                        <a:buFont typeface="Arial"/>
                        <a:buNone/>
                      </a:pPr>
                      <a:r>
                        <a:rPr lang="en" sz="1100"/>
                        <a:t>}</a:t>
                      </a:r>
                      <a:endParaRPr sz="1100"/>
                    </a:p>
                    <a:p>
                      <a:pPr marL="0" lvl="0" indent="0" algn="l" rtl="0">
                        <a:spcBef>
                          <a:spcPts val="0"/>
                        </a:spcBef>
                        <a:spcAft>
                          <a:spcPts val="0"/>
                        </a:spcAft>
                        <a:buNone/>
                      </a:pPr>
                      <a:endParaRPr sz="1100"/>
                    </a:p>
                  </a:txBody>
                  <a:tcPr marL="91425" marR="91425" marT="68575" marB="68575"/>
                </a:tc>
                <a:extLst>
                  <a:ext uri="{0D108BD9-81ED-4DB2-BD59-A6C34878D82A}">
                    <a16:rowId xmlns:a16="http://schemas.microsoft.com/office/drawing/2014/main" val="10000"/>
                  </a:ext>
                </a:extLst>
              </a:tr>
              <a:tr h="285750">
                <a:tc gridSpan="2">
                  <a:txBody>
                    <a:bodyPr/>
                    <a:lstStyle/>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 ob.a and ob.b before call: 15 20 </a:t>
                      </a:r>
                      <a:endParaRPr sz="1100">
                        <a:solidFill>
                          <a:schemeClr val="dk1"/>
                        </a:solidFill>
                        <a:latin typeface="Calibri"/>
                        <a:ea typeface="Calibri"/>
                        <a:cs typeface="Calibri"/>
                        <a:sym typeface="Calibri"/>
                      </a:endParaRPr>
                    </a:p>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ob.a and ob.b after call: 30 10</a:t>
                      </a:r>
                      <a:endParaRPr sz="1100">
                        <a:solidFill>
                          <a:schemeClr val="dk1"/>
                        </a:solidFill>
                        <a:latin typeface="Calibri"/>
                        <a:ea typeface="Calibri"/>
                        <a:cs typeface="Calibri"/>
                        <a:sym typeface="Calibri"/>
                      </a:endParaRPr>
                    </a:p>
                  </a:txBody>
                  <a:tcPr marL="91425" marR="91425" marT="68575" marB="68575"/>
                </a:tc>
                <a:tc hMerge="1">
                  <a:txBody>
                    <a:bodyPr/>
                    <a:lstStyle/>
                    <a:p>
                      <a:endParaRPr lang="es-EC"/>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03"/>
        <p:cNvGrpSpPr/>
        <p:nvPr/>
      </p:nvGrpSpPr>
      <p:grpSpPr>
        <a:xfrm>
          <a:off x="0" y="0"/>
          <a:ext cx="0" cy="0"/>
          <a:chOff x="0" y="0"/>
          <a:chExt cx="0" cy="0"/>
        </a:xfrm>
      </p:grpSpPr>
      <p:sp>
        <p:nvSpPr>
          <p:cNvPr id="804" name="Google Shape;804;p94"/>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05" name="Google Shape;805;p94"/>
          <p:cNvSpPr txBox="1">
            <a:spLocks noGrp="1"/>
          </p:cNvSpPr>
          <p:nvPr>
            <p:ph type="body" idx="4294967295"/>
          </p:nvPr>
        </p:nvSpPr>
        <p:spPr>
          <a:xfrm>
            <a:off x="507877" y="1620544"/>
            <a:ext cx="8460900" cy="2910300"/>
          </a:xfrm>
          <a:prstGeom prst="rect">
            <a:avLst/>
          </a:prstGeom>
          <a:ln w="9525" cap="flat" cmpd="sng">
            <a:solidFill>
              <a:srgbClr val="1155CC"/>
            </a:solidFill>
            <a:prstDash val="solid"/>
            <a:round/>
            <a:headEnd type="none" w="sm" len="sm"/>
            <a:tailEnd type="none" w="sm" len="sm"/>
          </a:ln>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inicializar un objeto de una clase. </a:t>
            </a:r>
            <a:endParaRPr/>
          </a:p>
          <a:p>
            <a:pPr marL="457200" lvl="0" indent="-381000" algn="l" rtl="0">
              <a:spcBef>
                <a:spcPts val="0"/>
              </a:spcBef>
              <a:spcAft>
                <a:spcPts val="0"/>
              </a:spcAft>
              <a:buSzPts val="2400"/>
              <a:buChar char="▰"/>
            </a:pPr>
            <a:r>
              <a:rPr lang="en"/>
              <a:t>Asignar los valores iniciales del nuevo objeto.</a:t>
            </a:r>
            <a:endParaRPr/>
          </a:p>
          <a:p>
            <a:pPr marL="0" lvl="0" indent="0" algn="l" rtl="0">
              <a:spcBef>
                <a:spcPts val="600"/>
              </a:spcBef>
              <a:spcAft>
                <a:spcPts val="0"/>
              </a:spcAft>
              <a:buNone/>
            </a:pPr>
            <a:endParaRPr/>
          </a:p>
          <a:p>
            <a:pPr marL="0" lvl="0" indent="0" algn="just" rtl="0">
              <a:spcBef>
                <a:spcPts val="600"/>
              </a:spcBef>
              <a:spcAft>
                <a:spcPts val="0"/>
              </a:spcAft>
              <a:buNone/>
            </a:pPr>
            <a:r>
              <a:rPr lang="en" i="1"/>
              <a:t>Es un método especial dentro de una clase, que se llama automáticamente cada vez que se crea un objeto de esa clase(con new).</a:t>
            </a:r>
            <a:endParaRPr i="1"/>
          </a:p>
          <a:p>
            <a:pPr marL="457200" lvl="0" indent="457200" algn="just" rtl="0">
              <a:spcBef>
                <a:spcPts val="600"/>
              </a:spcBef>
              <a:spcAft>
                <a:spcPts val="0"/>
              </a:spcAft>
              <a:buNone/>
            </a:pPr>
            <a:r>
              <a:rPr lang="en" i="1"/>
              <a:t>Coche micoche = </a:t>
            </a:r>
            <a:r>
              <a:rPr lang="en" i="1">
                <a:solidFill>
                  <a:schemeClr val="accent2"/>
                </a:solidFill>
              </a:rPr>
              <a:t>new</a:t>
            </a:r>
            <a:r>
              <a:rPr lang="en" i="1"/>
              <a:t> </a:t>
            </a:r>
            <a:r>
              <a:rPr lang="en" i="1">
                <a:solidFill>
                  <a:srgbClr val="0000FF"/>
                </a:solidFill>
              </a:rPr>
              <a:t>Coche</a:t>
            </a:r>
            <a:r>
              <a:rPr lang="en" i="1"/>
              <a:t>();</a:t>
            </a:r>
            <a:endParaRPr i="1"/>
          </a:p>
        </p:txBody>
      </p:sp>
      <p:sp>
        <p:nvSpPr>
          <p:cNvPr id="806" name="Google Shape;806;p9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1"/>
        <p:cNvGrpSpPr/>
        <p:nvPr/>
      </p:nvGrpSpPr>
      <p:grpSpPr>
        <a:xfrm>
          <a:off x="0" y="0"/>
          <a:ext cx="0" cy="0"/>
          <a:chOff x="0" y="0"/>
          <a:chExt cx="0" cy="0"/>
        </a:xfrm>
      </p:grpSpPr>
      <p:sp>
        <p:nvSpPr>
          <p:cNvPr id="812" name="Google Shape;812;p95"/>
          <p:cNvSpPr txBox="1">
            <a:spLocks noGrp="1"/>
          </p:cNvSpPr>
          <p:nvPr>
            <p:ph type="body" idx="4294967295"/>
          </p:nvPr>
        </p:nvSpPr>
        <p:spPr>
          <a:xfrm>
            <a:off x="507876" y="1620544"/>
            <a:ext cx="8273100" cy="29103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Posee el mismo nombre de la clase a la cual pertenece y no puede devolver ningún valor</a:t>
            </a:r>
            <a:endParaRPr/>
          </a:p>
          <a:p>
            <a:pPr marL="457200" lvl="0" indent="-381000" algn="just" rtl="0">
              <a:spcBef>
                <a:spcPts val="0"/>
              </a:spcBef>
              <a:spcAft>
                <a:spcPts val="0"/>
              </a:spcAft>
              <a:buSzPts val="2400"/>
              <a:buChar char="▰"/>
            </a:pPr>
            <a:r>
              <a:rPr lang="en"/>
              <a:t>Una clase puede tener múltiples constructores, lo que cambia son los argumentos que reciben</a:t>
            </a:r>
            <a:endParaRPr/>
          </a:p>
          <a:p>
            <a:pPr marL="457200" lvl="0" indent="-381000" algn="just" rtl="0">
              <a:spcBef>
                <a:spcPts val="0"/>
              </a:spcBef>
              <a:spcAft>
                <a:spcPts val="0"/>
              </a:spcAft>
              <a:buSzPts val="2400"/>
              <a:buChar char="▰"/>
            </a:pPr>
            <a:r>
              <a:rPr lang="en"/>
              <a:t>Cuando en una clase no se escribe propiamente un constructor, Java asume uno por defecto.</a:t>
            </a:r>
            <a:endParaRPr/>
          </a:p>
        </p:txBody>
      </p:sp>
      <p:sp>
        <p:nvSpPr>
          <p:cNvPr id="813" name="Google Shape;813;p95"/>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14" name="Google Shape;814;p9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19"/>
        <p:cNvGrpSpPr/>
        <p:nvPr/>
      </p:nvGrpSpPr>
      <p:grpSpPr>
        <a:xfrm>
          <a:off x="0" y="0"/>
          <a:ext cx="0" cy="0"/>
          <a:chOff x="0" y="0"/>
          <a:chExt cx="0" cy="0"/>
        </a:xfrm>
      </p:grpSpPr>
      <p:sp>
        <p:nvSpPr>
          <p:cNvPr id="820" name="Google Shape;820;p96"/>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Tiene una lista vacía de parámetros, y un cuerpo vacío.</a:t>
            </a:r>
            <a:endParaRPr/>
          </a:p>
          <a:p>
            <a:pPr marL="177800" lvl="0" indent="0" algn="l" rtl="0">
              <a:spcBef>
                <a:spcPts val="600"/>
              </a:spcBef>
              <a:spcAft>
                <a:spcPts val="0"/>
              </a:spcAft>
              <a:buClr>
                <a:schemeClr val="dk1"/>
              </a:buClr>
              <a:buSzPts val="1100"/>
              <a:buFont typeface="Arial"/>
              <a:buNone/>
            </a:pPr>
            <a:r>
              <a:rPr lang="en"/>
              <a:t>public class Coche {</a:t>
            </a:r>
            <a:endParaRPr/>
          </a:p>
          <a:p>
            <a:pPr marL="177800" lvl="0" indent="279400" algn="l" rtl="0">
              <a:spcBef>
                <a:spcPts val="600"/>
              </a:spcBef>
              <a:spcAft>
                <a:spcPts val="0"/>
              </a:spcAft>
              <a:buClr>
                <a:schemeClr val="dk1"/>
              </a:buClr>
              <a:buSzPts val="1100"/>
              <a:buFont typeface="Arial"/>
              <a:buNone/>
            </a:pPr>
            <a:r>
              <a:rPr lang="en"/>
              <a:t>public Coche() {</a:t>
            </a:r>
            <a:endParaRPr/>
          </a:p>
          <a:p>
            <a:pPr marL="177800" lvl="0" indent="279400" algn="l" rtl="0">
              <a:spcBef>
                <a:spcPts val="600"/>
              </a:spcBef>
              <a:spcAft>
                <a:spcPts val="0"/>
              </a:spcAft>
              <a:buClr>
                <a:schemeClr val="dk1"/>
              </a:buClr>
              <a:buSzPts val="1100"/>
              <a:buFont typeface="Arial"/>
              <a:buNone/>
            </a:pPr>
            <a:r>
              <a:rPr lang="en"/>
              <a:t>}</a:t>
            </a:r>
            <a:endParaRPr/>
          </a:p>
          <a:p>
            <a:pPr marL="177800" lvl="0" indent="0" algn="l" rtl="0">
              <a:spcBef>
                <a:spcPts val="600"/>
              </a:spcBef>
              <a:spcAft>
                <a:spcPts val="0"/>
              </a:spcAft>
              <a:buNone/>
            </a:pPr>
            <a:r>
              <a:rPr lang="en"/>
              <a:t>}</a:t>
            </a:r>
            <a:endParaRPr/>
          </a:p>
          <a:p>
            <a:pPr marL="17780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a:p>
            <a:pPr marL="177800" lvl="0" indent="0" algn="l" rtl="0">
              <a:spcBef>
                <a:spcPts val="600"/>
              </a:spcBef>
              <a:spcAft>
                <a:spcPts val="0"/>
              </a:spcAft>
              <a:buNone/>
            </a:pPr>
            <a:endParaRPr/>
          </a:p>
        </p:txBody>
      </p:sp>
      <p:sp>
        <p:nvSpPr>
          <p:cNvPr id="821" name="Google Shape;821;p96"/>
          <p:cNvSpPr txBox="1">
            <a:spLocks noGrp="1"/>
          </p:cNvSpPr>
          <p:nvPr>
            <p:ph type="title" idx="4294967295"/>
          </p:nvPr>
        </p:nvSpPr>
        <p:spPr>
          <a:xfrm>
            <a:off x="507875" y="254300"/>
            <a:ext cx="396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por defecto</a:t>
            </a:r>
            <a:endParaRPr b="1"/>
          </a:p>
        </p:txBody>
      </p:sp>
      <p:sp>
        <p:nvSpPr>
          <p:cNvPr id="822" name="Google Shape;822;p9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27"/>
        <p:cNvGrpSpPr/>
        <p:nvPr/>
      </p:nvGrpSpPr>
      <p:grpSpPr>
        <a:xfrm>
          <a:off x="0" y="0"/>
          <a:ext cx="0" cy="0"/>
          <a:chOff x="0" y="0"/>
          <a:chExt cx="0" cy="0"/>
        </a:xfrm>
      </p:grpSpPr>
      <p:sp>
        <p:nvSpPr>
          <p:cNvPr id="828" name="Google Shape;828;p97"/>
          <p:cNvSpPr txBox="1">
            <a:spLocks noGrp="1"/>
          </p:cNvSpPr>
          <p:nvPr>
            <p:ph type="title" idx="4294967295"/>
          </p:nvPr>
        </p:nvSpPr>
        <p:spPr>
          <a:xfrm>
            <a:off x="259220" y="171029"/>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a:t>
            </a:r>
            <a:endParaRPr b="1"/>
          </a:p>
          <a:p>
            <a:pPr marL="0" lvl="0" indent="0" algn="l" rtl="0">
              <a:spcBef>
                <a:spcPts val="0"/>
              </a:spcBef>
              <a:spcAft>
                <a:spcPts val="0"/>
              </a:spcAft>
              <a:buNone/>
            </a:pPr>
            <a:r>
              <a:rPr lang="en" b="1"/>
              <a:t>parametrizado</a:t>
            </a:r>
            <a:endParaRPr b="1"/>
          </a:p>
        </p:txBody>
      </p:sp>
      <p:sp>
        <p:nvSpPr>
          <p:cNvPr id="829" name="Google Shape;829;p97"/>
          <p:cNvSpPr txBox="1">
            <a:spLocks noGrp="1"/>
          </p:cNvSpPr>
          <p:nvPr>
            <p:ph type="body" idx="4294967295"/>
          </p:nvPr>
        </p:nvSpPr>
        <p:spPr>
          <a:xfrm>
            <a:off x="507876" y="1620544"/>
            <a:ext cx="8175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Constructores con parámetros.</a:t>
            </a:r>
            <a:endParaRPr/>
          </a:p>
          <a:p>
            <a:pPr marL="457200" lvl="0" indent="-381000" algn="just" rtl="0">
              <a:spcBef>
                <a:spcPts val="0"/>
              </a:spcBef>
              <a:spcAft>
                <a:spcPts val="0"/>
              </a:spcAft>
              <a:buSzPts val="2400"/>
              <a:buChar char="▰"/>
            </a:pPr>
            <a:r>
              <a:rPr lang="en"/>
              <a:t>Se pueden sobrecargar los constructores, ofreciendo distintas alternativas de inicialización.</a:t>
            </a:r>
            <a:endParaRPr/>
          </a:p>
          <a:p>
            <a:pPr marL="0" lvl="0" indent="0" algn="just" rtl="0">
              <a:spcBef>
                <a:spcPts val="600"/>
              </a:spcBef>
              <a:spcAft>
                <a:spcPts val="0"/>
              </a:spcAft>
              <a:buNone/>
            </a:pPr>
            <a:endParaRPr/>
          </a:p>
          <a:p>
            <a:pPr marL="685800" lvl="0" indent="-50800" algn="l" rtl="0">
              <a:spcBef>
                <a:spcPts val="600"/>
              </a:spcBef>
              <a:spcAft>
                <a:spcPts val="0"/>
              </a:spcAft>
              <a:buNone/>
            </a:pPr>
            <a:r>
              <a:rPr lang="en" sz="1800"/>
              <a:t>public Coche(int potencia, String color){}</a:t>
            </a:r>
            <a:endParaRPr sz="1800"/>
          </a:p>
          <a:p>
            <a:pPr marL="685800" lvl="0" indent="-50800" algn="l" rtl="0">
              <a:spcBef>
                <a:spcPts val="600"/>
              </a:spcBef>
              <a:spcAft>
                <a:spcPts val="0"/>
              </a:spcAft>
              <a:buNone/>
            </a:pPr>
            <a:endParaRPr sz="1800"/>
          </a:p>
          <a:p>
            <a:pPr marL="685800" lvl="0" indent="-50800" algn="l" rtl="0">
              <a:spcBef>
                <a:spcPts val="600"/>
              </a:spcBef>
              <a:spcAft>
                <a:spcPts val="0"/>
              </a:spcAft>
              <a:buClr>
                <a:schemeClr val="dk1"/>
              </a:buClr>
              <a:buSzPts val="1100"/>
              <a:buFont typeface="Arial"/>
              <a:buNone/>
            </a:pPr>
            <a:r>
              <a:rPr lang="en" sz="1800"/>
              <a:t>public Coche(int potencia) {}</a:t>
            </a:r>
            <a:endParaRPr sz="1800"/>
          </a:p>
          <a:p>
            <a:pPr marL="0" lvl="0" indent="0" algn="just" rtl="0">
              <a:spcBef>
                <a:spcPts val="600"/>
              </a:spcBef>
              <a:spcAft>
                <a:spcPts val="0"/>
              </a:spcAft>
              <a:buNone/>
            </a:pPr>
            <a:endParaRPr/>
          </a:p>
          <a:p>
            <a:pPr marL="0" lvl="0" indent="0" algn="just" rtl="0">
              <a:spcBef>
                <a:spcPts val="600"/>
              </a:spcBef>
              <a:spcAft>
                <a:spcPts val="0"/>
              </a:spcAft>
              <a:buNone/>
            </a:pPr>
            <a:endParaRPr/>
          </a:p>
        </p:txBody>
      </p:sp>
      <p:sp>
        <p:nvSpPr>
          <p:cNvPr id="830" name="Google Shape;830;p9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35"/>
        <p:cNvGrpSpPr/>
        <p:nvPr/>
      </p:nvGrpSpPr>
      <p:grpSpPr>
        <a:xfrm>
          <a:off x="0" y="0"/>
          <a:ext cx="0" cy="0"/>
          <a:chOff x="0" y="0"/>
          <a:chExt cx="0" cy="0"/>
        </a:xfrm>
      </p:grpSpPr>
      <p:sp>
        <p:nvSpPr>
          <p:cNvPr id="836" name="Google Shape;836;p98"/>
          <p:cNvSpPr txBox="1">
            <a:spLocks noGrp="1"/>
          </p:cNvSpPr>
          <p:nvPr>
            <p:ph type="title" idx="4294967295"/>
          </p:nvPr>
        </p:nvSpPr>
        <p:spPr>
          <a:xfrm>
            <a:off x="492845" y="2430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3600" b="1"/>
              <a:t>this</a:t>
            </a:r>
            <a:endParaRPr sz="3600" b="1"/>
          </a:p>
        </p:txBody>
      </p:sp>
      <p:sp>
        <p:nvSpPr>
          <p:cNvPr id="837" name="Google Shape;837;p98"/>
          <p:cNvSpPr txBox="1">
            <a:spLocks noGrp="1"/>
          </p:cNvSpPr>
          <p:nvPr>
            <p:ph type="body" idx="4294967295"/>
          </p:nvPr>
        </p:nvSpPr>
        <p:spPr>
          <a:xfrm>
            <a:off x="628650" y="13882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Referencia al objeto actual</a:t>
            </a:r>
            <a:endParaRPr sz="2400"/>
          </a:p>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Coche(int potencia) {</a:t>
            </a:r>
            <a:endParaRPr sz="1400"/>
          </a:p>
          <a:p>
            <a:pPr marL="1143000" lvl="0" indent="-50800" algn="l" rtl="0">
              <a:spcBef>
                <a:spcPts val="600"/>
              </a:spcBef>
              <a:spcAft>
                <a:spcPts val="0"/>
              </a:spcAft>
              <a:buClr>
                <a:schemeClr val="dk1"/>
              </a:buClr>
              <a:buSzPts val="1100"/>
              <a:buFont typeface="Arial"/>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a:p>
        </p:txBody>
      </p:sp>
      <p:sp>
        <p:nvSpPr>
          <p:cNvPr id="838" name="Google Shape;838;p9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9" name="Google Shape;209;p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pic>
        <p:nvPicPr>
          <p:cNvPr id="210" name="Google Shape;210;p22"/>
          <p:cNvPicPr preferRelativeResize="0"/>
          <p:nvPr/>
        </p:nvPicPr>
        <p:blipFill>
          <a:blip r:embed="rId3">
            <a:alphaModFix/>
          </a:blip>
          <a:stretch>
            <a:fillRect/>
          </a:stretch>
        </p:blipFill>
        <p:spPr>
          <a:xfrm>
            <a:off x="6921900" y="978300"/>
            <a:ext cx="1913925" cy="1071800"/>
          </a:xfrm>
          <a:prstGeom prst="rect">
            <a:avLst/>
          </a:prstGeom>
          <a:noFill/>
          <a:ln>
            <a:noFill/>
          </a:ln>
        </p:spPr>
      </p:pic>
      <p:pic>
        <p:nvPicPr>
          <p:cNvPr id="211" name="Google Shape;211;p22"/>
          <p:cNvPicPr preferRelativeResize="0"/>
          <p:nvPr/>
        </p:nvPicPr>
        <p:blipFill>
          <a:blip r:embed="rId4">
            <a:alphaModFix/>
          </a:blip>
          <a:stretch>
            <a:fillRect/>
          </a:stretch>
        </p:blipFill>
        <p:spPr>
          <a:xfrm>
            <a:off x="259225" y="2202500"/>
            <a:ext cx="4504849" cy="2592625"/>
          </a:xfrm>
          <a:prstGeom prst="rect">
            <a:avLst/>
          </a:prstGeom>
          <a:noFill/>
          <a:ln>
            <a:noFill/>
          </a:ln>
        </p:spPr>
      </p:pic>
      <p:pic>
        <p:nvPicPr>
          <p:cNvPr id="212" name="Google Shape;212;p22"/>
          <p:cNvPicPr preferRelativeResize="0"/>
          <p:nvPr/>
        </p:nvPicPr>
        <p:blipFill>
          <a:blip r:embed="rId5">
            <a:alphaModFix/>
          </a:blip>
          <a:stretch>
            <a:fillRect/>
          </a:stretch>
        </p:blipFill>
        <p:spPr>
          <a:xfrm>
            <a:off x="5028999" y="2202500"/>
            <a:ext cx="3581675" cy="2376875"/>
          </a:xfrm>
          <a:prstGeom prst="rect">
            <a:avLst/>
          </a:prstGeom>
          <a:noFill/>
          <a:ln>
            <a:noFill/>
          </a:ln>
        </p:spPr>
      </p:pic>
      <p:sp>
        <p:nvSpPr>
          <p:cNvPr id="213" name="Google Shape;213;p22"/>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43"/>
        <p:cNvGrpSpPr/>
        <p:nvPr/>
      </p:nvGrpSpPr>
      <p:grpSpPr>
        <a:xfrm>
          <a:off x="0" y="0"/>
          <a:ext cx="0" cy="0"/>
          <a:chOff x="0" y="0"/>
          <a:chExt cx="0" cy="0"/>
        </a:xfrm>
      </p:grpSpPr>
      <p:sp>
        <p:nvSpPr>
          <p:cNvPr id="844" name="Google Shape;844;p99"/>
          <p:cNvSpPr txBox="1">
            <a:spLocks noGrp="1"/>
          </p:cNvSpPr>
          <p:nvPr>
            <p:ph type="title" idx="4294967295"/>
          </p:nvPr>
        </p:nvSpPr>
        <p:spPr>
          <a:xfrm>
            <a:off x="259225" y="194900"/>
            <a:ext cx="66735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Sobrecarga de </a:t>
            </a:r>
            <a:endParaRPr b="1"/>
          </a:p>
          <a:p>
            <a:pPr marL="0" lvl="0" indent="0" algn="l" rtl="0">
              <a:spcBef>
                <a:spcPts val="0"/>
              </a:spcBef>
              <a:spcAft>
                <a:spcPts val="0"/>
              </a:spcAft>
              <a:buNone/>
            </a:pPr>
            <a:r>
              <a:rPr lang="en" b="1"/>
              <a:t>constructores</a:t>
            </a:r>
            <a:endParaRPr b="1"/>
          </a:p>
        </p:txBody>
      </p:sp>
      <p:sp>
        <p:nvSpPr>
          <p:cNvPr id="845" name="Google Shape;845;p99"/>
          <p:cNvSpPr txBox="1">
            <a:spLocks noGrp="1"/>
          </p:cNvSpPr>
          <p:nvPr>
            <p:ph type="body" idx="4294967295"/>
          </p:nvPr>
        </p:nvSpPr>
        <p:spPr>
          <a:xfrm>
            <a:off x="628650" y="10834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2400"/>
          </a:p>
          <a:p>
            <a:pPr marL="0" lvl="0" indent="0" algn="l" rtl="0">
              <a:spcBef>
                <a:spcPts val="600"/>
              </a:spcBef>
              <a:spcAft>
                <a:spcPts val="0"/>
              </a:spcAft>
              <a:buNone/>
            </a:pPr>
            <a:r>
              <a:rPr lang="en" sz="1400"/>
              <a:t>public class Coche {</a:t>
            </a:r>
            <a:endParaRPr sz="1400"/>
          </a:p>
          <a:p>
            <a:pPr marL="685800" lvl="0" indent="-50800" algn="l" rtl="0">
              <a:spcBef>
                <a:spcPts val="600"/>
              </a:spcBef>
              <a:spcAft>
                <a:spcPts val="0"/>
              </a:spcAft>
              <a:buNone/>
            </a:pPr>
            <a:r>
              <a:rPr lang="en" sz="1400"/>
              <a:t>private String color;</a:t>
            </a:r>
            <a:endParaRPr sz="1400"/>
          </a:p>
          <a:p>
            <a:pPr marL="685800" lvl="0" indent="-50800" algn="l" rtl="0">
              <a:spcBef>
                <a:spcPts val="600"/>
              </a:spcBef>
              <a:spcAft>
                <a:spcPts val="0"/>
              </a:spcAft>
              <a:buNone/>
            </a:pPr>
            <a:r>
              <a:rPr lang="en" sz="1400"/>
              <a:t>private int potencia;</a:t>
            </a:r>
            <a:endParaRPr sz="1400"/>
          </a:p>
          <a:p>
            <a:pPr marL="685800" lvl="0" indent="-50800" algn="l" rtl="0">
              <a:spcBef>
                <a:spcPts val="600"/>
              </a:spcBef>
              <a:spcAft>
                <a:spcPts val="0"/>
              </a:spcAft>
              <a:buNone/>
            </a:pPr>
            <a:r>
              <a:rPr lang="en" sz="1400">
                <a:solidFill>
                  <a:schemeClr val="accent6"/>
                </a:solidFill>
              </a:rPr>
              <a:t>public Coche(int potencia, String color) </a:t>
            </a:r>
            <a:r>
              <a:rPr lang="en" sz="1400"/>
              <a:t>{</a:t>
            </a:r>
            <a:endParaRPr sz="1400"/>
          </a:p>
          <a:p>
            <a:pPr marL="1143000" lvl="0" indent="-50800" algn="l" rtl="0">
              <a:spcBef>
                <a:spcPts val="600"/>
              </a:spcBef>
              <a:spcAft>
                <a:spcPts val="0"/>
              </a:spcAft>
              <a:buNone/>
            </a:pPr>
            <a:r>
              <a:rPr lang="en" sz="1400"/>
              <a:t>this.potencia = potencia;</a:t>
            </a:r>
            <a:endParaRPr sz="1400"/>
          </a:p>
          <a:p>
            <a:pPr marL="1143000" lvl="0" indent="-50800" algn="l" rtl="0">
              <a:spcBef>
                <a:spcPts val="600"/>
              </a:spcBef>
              <a:spcAft>
                <a:spcPts val="0"/>
              </a:spcAft>
              <a:buNone/>
            </a:pPr>
            <a:r>
              <a:rPr lang="en" sz="1400"/>
              <a:t>this.color = color;</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solidFill>
                  <a:schemeClr val="accent6"/>
                </a:solidFill>
              </a:rPr>
              <a:t>public Coche(int potencia)</a:t>
            </a:r>
            <a:r>
              <a:rPr lang="en" sz="1400"/>
              <a:t> {</a:t>
            </a:r>
            <a:endParaRPr sz="1400"/>
          </a:p>
          <a:p>
            <a:pPr marL="1143000" lvl="0" indent="-50800" algn="l" rtl="0">
              <a:spcBef>
                <a:spcPts val="600"/>
              </a:spcBef>
              <a:spcAft>
                <a:spcPts val="0"/>
              </a:spcAft>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a:p>
        </p:txBody>
      </p:sp>
      <p:sp>
        <p:nvSpPr>
          <p:cNvPr id="846" name="Google Shape;846;p9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51"/>
        <p:cNvGrpSpPr/>
        <p:nvPr/>
      </p:nvGrpSpPr>
      <p:grpSpPr>
        <a:xfrm>
          <a:off x="0" y="0"/>
          <a:ext cx="0" cy="0"/>
          <a:chOff x="0" y="0"/>
          <a:chExt cx="0" cy="0"/>
        </a:xfrm>
      </p:grpSpPr>
      <p:sp>
        <p:nvSpPr>
          <p:cNvPr id="852" name="Google Shape;852;p100"/>
          <p:cNvSpPr txBox="1">
            <a:spLocks noGrp="1"/>
          </p:cNvSpPr>
          <p:nvPr>
            <p:ph type="title" idx="4294967295"/>
          </p:nvPr>
        </p:nvSpPr>
        <p:spPr>
          <a:xfrm>
            <a:off x="620550" y="31875"/>
            <a:ext cx="3988500" cy="130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a:t>
            </a:r>
            <a:endParaRPr b="1"/>
          </a:p>
          <a:p>
            <a:pPr marL="0" lvl="0" indent="0" algn="l" rtl="0">
              <a:spcBef>
                <a:spcPts val="0"/>
              </a:spcBef>
              <a:spcAft>
                <a:spcPts val="0"/>
              </a:spcAft>
              <a:buClr>
                <a:schemeClr val="dk1"/>
              </a:buClr>
              <a:buSzPts val="1100"/>
              <a:buFont typeface="Arial"/>
              <a:buNone/>
            </a:pPr>
            <a:r>
              <a:rPr lang="en" b="1"/>
              <a:t>de métodos</a:t>
            </a:r>
            <a:endParaRPr b="1"/>
          </a:p>
        </p:txBody>
      </p:sp>
      <p:sp>
        <p:nvSpPr>
          <p:cNvPr id="853" name="Google Shape;853;p100"/>
          <p:cNvSpPr txBox="1">
            <a:spLocks noGrp="1"/>
          </p:cNvSpPr>
          <p:nvPr>
            <p:ph type="body" idx="4294967295"/>
          </p:nvPr>
        </p:nvSpPr>
        <p:spPr>
          <a:xfrm>
            <a:off x="507876" y="1620544"/>
            <a:ext cx="77472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Una de las maneras para soportar polimorfismo.</a:t>
            </a:r>
            <a:endParaRPr/>
          </a:p>
          <a:p>
            <a:pPr marL="457200" lvl="0" indent="-381000" algn="just" rtl="0">
              <a:spcBef>
                <a:spcPts val="0"/>
              </a:spcBef>
              <a:spcAft>
                <a:spcPts val="0"/>
              </a:spcAft>
              <a:buSzPts val="2400"/>
              <a:buChar char="▰"/>
            </a:pPr>
            <a:r>
              <a:rPr lang="en"/>
              <a:t>Definir dos o más métodos dentro de la misma clase con el mismo nombre con parámetros diferentes</a:t>
            </a:r>
            <a:endParaRPr/>
          </a:p>
          <a:p>
            <a:pPr marL="0" lvl="0" indent="0" algn="l" rtl="0">
              <a:spcBef>
                <a:spcPts val="600"/>
              </a:spcBef>
              <a:spcAft>
                <a:spcPts val="0"/>
              </a:spcAft>
              <a:buNone/>
            </a:pPr>
            <a:endParaRPr/>
          </a:p>
        </p:txBody>
      </p:sp>
      <p:pic>
        <p:nvPicPr>
          <p:cNvPr id="854" name="Google Shape;854;p100"/>
          <p:cNvPicPr preferRelativeResize="0"/>
          <p:nvPr/>
        </p:nvPicPr>
        <p:blipFill>
          <a:blip r:embed="rId3">
            <a:alphaModFix/>
          </a:blip>
          <a:stretch>
            <a:fillRect/>
          </a:stretch>
        </p:blipFill>
        <p:spPr>
          <a:xfrm>
            <a:off x="2616425" y="3290269"/>
            <a:ext cx="4257225" cy="1433775"/>
          </a:xfrm>
          <a:prstGeom prst="rect">
            <a:avLst/>
          </a:prstGeom>
          <a:noFill/>
          <a:ln>
            <a:noFill/>
          </a:ln>
        </p:spPr>
      </p:pic>
      <p:sp>
        <p:nvSpPr>
          <p:cNvPr id="855" name="Google Shape;855;p10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0"/>
        <p:cNvGrpSpPr/>
        <p:nvPr/>
      </p:nvGrpSpPr>
      <p:grpSpPr>
        <a:xfrm>
          <a:off x="0" y="0"/>
          <a:ext cx="0" cy="0"/>
          <a:chOff x="0" y="0"/>
          <a:chExt cx="0" cy="0"/>
        </a:xfrm>
      </p:grpSpPr>
      <p:sp>
        <p:nvSpPr>
          <p:cNvPr id="861" name="Google Shape;861;p101"/>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
        <p:nvSpPr>
          <p:cNvPr id="862" name="Google Shape;862;p101"/>
          <p:cNvSpPr txBox="1">
            <a:spLocks noGrp="1"/>
          </p:cNvSpPr>
          <p:nvPr>
            <p:ph type="body" idx="4294967295"/>
          </p:nvPr>
        </p:nvSpPr>
        <p:spPr>
          <a:xfrm>
            <a:off x="507875" y="1411369"/>
            <a:ext cx="8213100" cy="3348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Promoción es conversión de tipos automática de un tipo “menor” a uno “mayor”</a:t>
            </a:r>
            <a:endParaRPr/>
          </a:p>
        </p:txBody>
      </p:sp>
      <p:pic>
        <p:nvPicPr>
          <p:cNvPr id="863" name="Google Shape;863;p101"/>
          <p:cNvPicPr preferRelativeResize="0"/>
          <p:nvPr/>
        </p:nvPicPr>
        <p:blipFill>
          <a:blip r:embed="rId3">
            <a:alphaModFix/>
          </a:blip>
          <a:stretch>
            <a:fillRect/>
          </a:stretch>
        </p:blipFill>
        <p:spPr>
          <a:xfrm>
            <a:off x="2741925" y="2205094"/>
            <a:ext cx="3247932" cy="2427525"/>
          </a:xfrm>
          <a:prstGeom prst="rect">
            <a:avLst/>
          </a:prstGeom>
          <a:noFill/>
          <a:ln>
            <a:noFill/>
          </a:ln>
        </p:spPr>
      </p:pic>
      <p:sp>
        <p:nvSpPr>
          <p:cNvPr id="864" name="Google Shape;864;p10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69"/>
        <p:cNvGrpSpPr/>
        <p:nvPr/>
      </p:nvGrpSpPr>
      <p:grpSpPr>
        <a:xfrm>
          <a:off x="0" y="0"/>
          <a:ext cx="0" cy="0"/>
          <a:chOff x="0" y="0"/>
          <a:chExt cx="0" cy="0"/>
        </a:xfrm>
      </p:grpSpPr>
      <p:sp>
        <p:nvSpPr>
          <p:cNvPr id="870" name="Google Shape;870;p102"/>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a:t>Se realiza la promoción implícitamente si no coincide ningún tipo de datos.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sz="1200"/>
              <a:t>Salida:</a:t>
            </a:r>
            <a:r>
              <a:rPr lang="en"/>
              <a:t> </a:t>
            </a:r>
            <a:r>
              <a:rPr lang="en" sz="1000">
                <a:solidFill>
                  <a:srgbClr val="333333"/>
                </a:solidFill>
                <a:highlight>
                  <a:srgbClr val="F5F5F5"/>
                </a:highlight>
                <a:latin typeface="Consolas"/>
                <a:ea typeface="Consolas"/>
                <a:cs typeface="Consolas"/>
                <a:sym typeface="Consolas"/>
              </a:rPr>
              <a:t>42 long</a:t>
            </a:r>
            <a:endParaRPr sz="1000">
              <a:solidFill>
                <a:srgbClr val="333333"/>
              </a:solidFill>
              <a:highlight>
                <a:srgbClr val="F5F5F5"/>
              </a:highlight>
              <a:latin typeface="Consolas"/>
              <a:ea typeface="Consolas"/>
              <a:cs typeface="Consolas"/>
              <a:sym typeface="Consolas"/>
            </a:endParaRPr>
          </a:p>
          <a:p>
            <a:pPr marL="0" lvl="0" indent="0" algn="l" rtl="0">
              <a:spcBef>
                <a:spcPts val="600"/>
              </a:spcBef>
              <a:spcAft>
                <a:spcPts val="0"/>
              </a:spcAft>
              <a:buNone/>
            </a:pPr>
            <a:endParaRPr/>
          </a:p>
        </p:txBody>
      </p:sp>
      <p:pic>
        <p:nvPicPr>
          <p:cNvPr id="871" name="Google Shape;871;p102"/>
          <p:cNvPicPr preferRelativeResize="0"/>
          <p:nvPr/>
        </p:nvPicPr>
        <p:blipFill>
          <a:blip r:embed="rId3">
            <a:alphaModFix/>
          </a:blip>
          <a:stretch>
            <a:fillRect/>
          </a:stretch>
        </p:blipFill>
        <p:spPr>
          <a:xfrm>
            <a:off x="4098175" y="2451107"/>
            <a:ext cx="3753694" cy="2222981"/>
          </a:xfrm>
          <a:prstGeom prst="rect">
            <a:avLst/>
          </a:prstGeom>
          <a:noFill/>
          <a:ln>
            <a:noFill/>
          </a:ln>
        </p:spPr>
      </p:pic>
      <p:sp>
        <p:nvSpPr>
          <p:cNvPr id="872" name="Google Shape;872;p10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93</a:t>
            </a:fld>
            <a:endParaRPr/>
          </a:p>
        </p:txBody>
      </p:sp>
      <p:sp>
        <p:nvSpPr>
          <p:cNvPr id="873" name="Google Shape;873;p102"/>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78"/>
        <p:cNvGrpSpPr/>
        <p:nvPr/>
      </p:nvGrpSpPr>
      <p:grpSpPr>
        <a:xfrm>
          <a:off x="0" y="0"/>
          <a:ext cx="0" cy="0"/>
          <a:chOff x="0" y="0"/>
          <a:chExt cx="0" cy="0"/>
        </a:xfrm>
      </p:grpSpPr>
      <p:sp>
        <p:nvSpPr>
          <p:cNvPr id="879" name="Google Shape;879;p103"/>
          <p:cNvSpPr txBox="1">
            <a:spLocks noGrp="1"/>
          </p:cNvSpPr>
          <p:nvPr>
            <p:ph type="title" idx="4294967295"/>
          </p:nvPr>
        </p:nvSpPr>
        <p:spPr>
          <a:xfrm>
            <a:off x="374970" y="1818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sp>
        <p:nvSpPr>
          <p:cNvPr id="880" name="Google Shape;880;p103"/>
          <p:cNvSpPr txBox="1">
            <a:spLocks noGrp="1"/>
          </p:cNvSpPr>
          <p:nvPr>
            <p:ph type="body" idx="4294967295"/>
          </p:nvPr>
        </p:nvSpPr>
        <p:spPr>
          <a:xfrm>
            <a:off x="507876" y="1620544"/>
            <a:ext cx="79350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sz="2400"/>
              <a:t>Setters: </a:t>
            </a:r>
            <a:endParaRPr sz="2400"/>
          </a:p>
          <a:p>
            <a:pPr marL="914400" lvl="1" indent="-381000" algn="l" rtl="0">
              <a:spcBef>
                <a:spcPts val="0"/>
              </a:spcBef>
              <a:spcAft>
                <a:spcPts val="0"/>
              </a:spcAft>
              <a:buSzPts val="2400"/>
              <a:buChar char="▰"/>
            </a:pPr>
            <a:r>
              <a:rPr lang="en" sz="2400"/>
              <a:t>asignar un valor a un atributo</a:t>
            </a:r>
            <a:endParaRPr sz="2400"/>
          </a:p>
          <a:p>
            <a:pPr marL="914400" lvl="1" indent="-381000" algn="l" rtl="0">
              <a:spcBef>
                <a:spcPts val="0"/>
              </a:spcBef>
              <a:spcAft>
                <a:spcPts val="0"/>
              </a:spcAft>
              <a:buSzPts val="2400"/>
              <a:buChar char="▰"/>
            </a:pPr>
            <a:r>
              <a:rPr lang="en"/>
              <a:t>P</a:t>
            </a:r>
            <a:r>
              <a:rPr lang="en" sz="2400"/>
              <a:t>ermite dar acceso público a ciertos atributos que deseemos el usuario pueda modificar. </a:t>
            </a:r>
            <a:endParaRPr sz="2400"/>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sz="2400"/>
              <a:t>Getters:</a:t>
            </a:r>
            <a:endParaRPr sz="2400"/>
          </a:p>
          <a:p>
            <a:pPr marL="1371600" lvl="1" indent="-381000" algn="l" rtl="0">
              <a:spcBef>
                <a:spcPts val="0"/>
              </a:spcBef>
              <a:spcAft>
                <a:spcPts val="0"/>
              </a:spcAft>
              <a:buSzPts val="2400"/>
              <a:buChar char="▰"/>
            </a:pPr>
            <a:r>
              <a:rPr lang="en" sz="2400"/>
              <a:t>obtener (recuperar o acceder) el valor ya asignado a un atributo</a:t>
            </a:r>
            <a:endParaRPr sz="2400"/>
          </a:p>
        </p:txBody>
      </p:sp>
      <p:sp>
        <p:nvSpPr>
          <p:cNvPr id="881" name="Google Shape;881;p10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86"/>
        <p:cNvGrpSpPr/>
        <p:nvPr/>
      </p:nvGrpSpPr>
      <p:grpSpPr>
        <a:xfrm>
          <a:off x="0" y="0"/>
          <a:ext cx="0" cy="0"/>
          <a:chOff x="0" y="0"/>
          <a:chExt cx="0" cy="0"/>
        </a:xfrm>
      </p:grpSpPr>
      <p:sp>
        <p:nvSpPr>
          <p:cNvPr id="887" name="Google Shape;887;p104"/>
          <p:cNvSpPr txBox="1">
            <a:spLocks noGrp="1"/>
          </p:cNvSpPr>
          <p:nvPr>
            <p:ph type="body" idx="4294967295"/>
          </p:nvPr>
        </p:nvSpPr>
        <p:spPr>
          <a:xfrm>
            <a:off x="4341300" y="940050"/>
            <a:ext cx="4390200" cy="3263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void setPotencia(int potencia)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t>public int getPotencia() {</a:t>
            </a:r>
            <a:endParaRPr sz="1400"/>
          </a:p>
          <a:p>
            <a:pPr marL="1143000" lvl="0" indent="-50800" algn="l" rtl="0">
              <a:spcBef>
                <a:spcPts val="600"/>
              </a:spcBef>
              <a:spcAft>
                <a:spcPts val="0"/>
              </a:spcAft>
              <a:buNone/>
            </a:pPr>
            <a:r>
              <a:rPr lang="en" sz="1400"/>
              <a:t>return potencia;</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a:p>
        </p:txBody>
      </p:sp>
      <p:sp>
        <p:nvSpPr>
          <p:cNvPr id="888" name="Google Shape;888;p10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95</a:t>
            </a:fld>
            <a:endParaRPr/>
          </a:p>
        </p:txBody>
      </p:sp>
      <p:sp>
        <p:nvSpPr>
          <p:cNvPr id="889" name="Google Shape;889;p104"/>
          <p:cNvSpPr txBox="1">
            <a:spLocks noGrp="1"/>
          </p:cNvSpPr>
          <p:nvPr>
            <p:ph type="title" idx="4294967295"/>
          </p:nvPr>
        </p:nvSpPr>
        <p:spPr>
          <a:xfrm>
            <a:off x="386370" y="13644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pic>
        <p:nvPicPr>
          <p:cNvPr id="890" name="Google Shape;890;p104"/>
          <p:cNvPicPr preferRelativeResize="0"/>
          <p:nvPr/>
        </p:nvPicPr>
        <p:blipFill>
          <a:blip r:embed="rId3">
            <a:alphaModFix/>
          </a:blip>
          <a:stretch>
            <a:fillRect/>
          </a:stretch>
        </p:blipFill>
        <p:spPr>
          <a:xfrm>
            <a:off x="193125" y="1626807"/>
            <a:ext cx="4624012" cy="289771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a:t>
            </a:r>
            <a:endParaRPr sz="3000" b="1"/>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una clase Profesor considerando los siguientes atributos: nombres, apellidos, número de horas de trabajo por semana</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2 constructores diferentes: </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150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todos los atributos</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los atributos nombres, apellidos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None/>
            </a:pP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Los valores por defecto para las horas será 40</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los métodos para poder establecer y obtener los valores de los atributos.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Compilar el código para comprobar que no presenta errores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objetos con cada uno de los constructores, comprobar que se inicializan correctamente consultando el valor de sus atributos después de haber creado los objetos.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endParaRPr sz="900" b="1">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03"/>
        <p:cNvGrpSpPr/>
        <p:nvPr/>
      </p:nvGrpSpPr>
      <p:grpSpPr>
        <a:xfrm>
          <a:off x="0" y="0"/>
          <a:ext cx="0" cy="0"/>
          <a:chOff x="0" y="0"/>
          <a:chExt cx="0" cy="0"/>
        </a:xfrm>
      </p:grpSpPr>
      <p:sp>
        <p:nvSpPr>
          <p:cNvPr id="904" name="Google Shape;904;p106"/>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05" name="Google Shape;905;p106"/>
          <p:cNvSpPr txBox="1">
            <a:spLocks noGrp="1"/>
          </p:cNvSpPr>
          <p:nvPr>
            <p:ph type="body" idx="4294967295"/>
          </p:nvPr>
        </p:nvSpPr>
        <p:spPr>
          <a:xfrm>
            <a:off x="507876" y="1620544"/>
            <a:ext cx="79875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Permite almacenar datos en memoria de forma similar a los arrays, con la ventaja de que el número de elementos que almacena, lo hace de forma dinámica.</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import java.util.ArrayList;</a:t>
            </a:r>
            <a:endParaRPr dirty="0"/>
          </a:p>
        </p:txBody>
      </p:sp>
      <p:sp>
        <p:nvSpPr>
          <p:cNvPr id="906" name="Google Shape;906;p10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1"/>
        <p:cNvGrpSpPr/>
        <p:nvPr/>
      </p:nvGrpSpPr>
      <p:grpSpPr>
        <a:xfrm>
          <a:off x="0" y="0"/>
          <a:ext cx="0" cy="0"/>
          <a:chOff x="0" y="0"/>
          <a:chExt cx="0" cy="0"/>
        </a:xfrm>
      </p:grpSpPr>
      <p:sp>
        <p:nvSpPr>
          <p:cNvPr id="912" name="Google Shape;912;p107"/>
          <p:cNvSpPr txBox="1">
            <a:spLocks noGrp="1"/>
          </p:cNvSpPr>
          <p:nvPr>
            <p:ph type="title" idx="4294967295"/>
          </p:nvPr>
        </p:nvSpPr>
        <p:spPr>
          <a:xfrm>
            <a:off x="470295" y="135997"/>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 - Creación</a:t>
            </a:r>
            <a:endParaRPr b="1"/>
          </a:p>
        </p:txBody>
      </p:sp>
      <p:sp>
        <p:nvSpPr>
          <p:cNvPr id="913" name="Google Shape;913;p107"/>
          <p:cNvSpPr txBox="1">
            <a:spLocks noGrp="1"/>
          </p:cNvSpPr>
          <p:nvPr>
            <p:ph type="body" idx="4294967295"/>
          </p:nvPr>
        </p:nvSpPr>
        <p:spPr>
          <a:xfrm>
            <a:off x="507876" y="1620544"/>
            <a:ext cx="804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ArrayList&lt;tipo&gt; nombreArray = new ArrayList&lt;tipo&gt;();</a:t>
            </a:r>
            <a:endParaRPr sz="2400"/>
          </a:p>
          <a:p>
            <a:pPr marL="0" lvl="0" indent="0" algn="l" rtl="0">
              <a:spcBef>
                <a:spcPts val="600"/>
              </a:spcBef>
              <a:spcAft>
                <a:spcPts val="0"/>
              </a:spcAft>
              <a:buNone/>
            </a:pPr>
            <a:r>
              <a:rPr lang="en" sz="2400"/>
              <a:t>tipo debe ser una clase.  Ej.</a:t>
            </a: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r>
              <a:rPr lang="en" sz="2200"/>
              <a:t>ArrayList&lt;Profesor&gt; listaProfesor = new ArrayList&lt;Profesor&gt;();</a:t>
            </a:r>
            <a:endParaRPr sz="2200"/>
          </a:p>
        </p:txBody>
      </p:sp>
      <p:sp>
        <p:nvSpPr>
          <p:cNvPr id="914" name="Google Shape;914;p10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Shape 919"/>
        <p:cNvGrpSpPr/>
        <p:nvPr/>
      </p:nvGrpSpPr>
      <p:grpSpPr>
        <a:xfrm>
          <a:off x="0" y="0"/>
          <a:ext cx="0" cy="0"/>
          <a:chOff x="0" y="0"/>
          <a:chExt cx="0" cy="0"/>
        </a:xfrm>
      </p:grpSpPr>
      <p:pic>
        <p:nvPicPr>
          <p:cNvPr id="920" name="Google Shape;920;p108"/>
          <p:cNvPicPr preferRelativeResize="0"/>
          <p:nvPr/>
        </p:nvPicPr>
        <p:blipFill>
          <a:blip r:embed="rId3">
            <a:alphaModFix/>
          </a:blip>
          <a:stretch>
            <a:fillRect/>
          </a:stretch>
        </p:blipFill>
        <p:spPr>
          <a:xfrm>
            <a:off x="1438050" y="1672444"/>
            <a:ext cx="4812311" cy="2828288"/>
          </a:xfrm>
          <a:prstGeom prst="rect">
            <a:avLst/>
          </a:prstGeom>
          <a:noFill/>
          <a:ln>
            <a:noFill/>
          </a:ln>
        </p:spPr>
      </p:pic>
      <p:sp>
        <p:nvSpPr>
          <p:cNvPr id="921" name="Google Shape;921;p108"/>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22" name="Google Shape;922;p10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TotalTime>
  <Words>8775</Words>
  <Application>Microsoft Office PowerPoint</Application>
  <PresentationFormat>On-screen Show (16:9)</PresentationFormat>
  <Paragraphs>1637</Paragraphs>
  <Slides>158</Slides>
  <Notes>158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158</vt:i4>
      </vt:variant>
    </vt:vector>
  </HeadingPairs>
  <TitlesOfParts>
    <vt:vector size="171" baseType="lpstr">
      <vt:lpstr>Arial</vt:lpstr>
      <vt:lpstr>Verdana</vt:lpstr>
      <vt:lpstr>Ubuntu</vt:lpstr>
      <vt:lpstr>Cambria</vt:lpstr>
      <vt:lpstr>Roboto Slab</vt:lpstr>
      <vt:lpstr>Courier New</vt:lpstr>
      <vt:lpstr>Chivo</vt:lpstr>
      <vt:lpstr>Trebuchet MS</vt:lpstr>
      <vt:lpstr>Calibri</vt:lpstr>
      <vt:lpstr>Consolas</vt:lpstr>
      <vt:lpstr>Times New Roman</vt:lpstr>
      <vt:lpstr>Quattrocento Sans</vt:lpstr>
      <vt:lpstr>Macmorris template</vt:lpstr>
      <vt:lpstr>Curso Básico JAVA</vt:lpstr>
      <vt:lpstr>1. Sintaxis del Lenguaje de Programación</vt:lpstr>
      <vt:lpstr>Contenido</vt:lpstr>
      <vt:lpstr>Introducción a JAVA</vt:lpstr>
      <vt:lpstr>Introducción a JAVA</vt:lpstr>
      <vt:lpstr>Grupo de productos Tecnología JAVA</vt:lpstr>
      <vt:lpstr>Grupo de productos Tecnología JAVA</vt:lpstr>
      <vt:lpstr>Proceso de compilación e interpretación</vt:lpstr>
      <vt:lpstr>Proceso de compilación e interpretación</vt:lpstr>
      <vt:lpstr>Proceso de compilación e interpretación</vt:lpstr>
      <vt:lpstr>JRE y JDK</vt:lpstr>
      <vt:lpstr>Mi primer programa en  JAVA</vt:lpstr>
      <vt:lpstr>Mi primer programa en  JAVA</vt:lpstr>
      <vt:lpstr>Mi primer programa en  JAVA</vt:lpstr>
      <vt:lpstr>Sintaxis del lenguaje</vt:lpstr>
      <vt:lpstr>Sintaxis del lenguaje</vt:lpstr>
      <vt:lpstr>Tipos de datos</vt:lpstr>
      <vt:lpstr>Tipos de datos primitivos</vt:lpstr>
      <vt:lpstr>Tipos de datos compuestos</vt:lpstr>
      <vt:lpstr>Identificadores</vt:lpstr>
      <vt:lpstr>Variables y asignación</vt:lpstr>
      <vt:lpstr>Variables y asignación</vt:lpstr>
      <vt:lpstr>Precedencia de operadores</vt:lpstr>
      <vt:lpstr>Operadores relacionales y lógicos</vt:lpstr>
      <vt:lpstr>Estructuras de control</vt:lpstr>
      <vt:lpstr>Estructuras de control condicionales</vt:lpstr>
      <vt:lpstr>Estructuras de control iterativas</vt:lpstr>
      <vt:lpstr>API de JAVA</vt:lpstr>
      <vt:lpstr>API de JAVA</vt:lpstr>
      <vt:lpstr>Clase Scanner</vt:lpstr>
      <vt:lpstr>Clase String</vt:lpstr>
      <vt:lpstr>Clase String</vt:lpstr>
      <vt:lpstr>Clase String  - métodos</vt:lpstr>
      <vt:lpstr>Arreglos (arrays)</vt:lpstr>
      <vt:lpstr>Arreglos (arrays)</vt:lpstr>
      <vt:lpstr>Arreglos (arrays)</vt:lpstr>
      <vt:lpstr>Arreglos (arrays)</vt:lpstr>
      <vt:lpstr>2. Conceptos de la Programación Orientada a Objetos</vt:lpstr>
      <vt:lpstr>Contenido</vt:lpstr>
      <vt:lpstr>Paradigma orientado a objetos</vt:lpstr>
      <vt:lpstr>Paradigma orientado a objetos</vt:lpstr>
      <vt:lpstr>Pilares de la programación orientada a objetos</vt:lpstr>
      <vt:lpstr>PowerPoint Presentation</vt:lpstr>
      <vt:lpstr>Abstracción  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Representación  gráfica de una clase</vt:lpstr>
      <vt:lpstr>UML: Representación  gráfica de una clase</vt:lpstr>
      <vt:lpstr>Declaración y creación de un objeto</vt:lpstr>
      <vt:lpstr>Declaración y creación de un objeto</vt:lpstr>
      <vt:lpstr>Declaración y creación de un objeto: Cláusula new</vt:lpstr>
      <vt:lpstr>Declaración y creación de un objeto: Cláusula new</vt:lpstr>
      <vt:lpstr>Distribución de memoria</vt:lpstr>
      <vt:lpstr>Distribución de memoria</vt:lpstr>
      <vt:lpstr>Null Pointer  exceptions</vt:lpstr>
      <vt:lpstr>Null Pointer  exceptions</vt:lpstr>
      <vt:lpstr>Paquetes en JAVA</vt:lpstr>
      <vt:lpstr>Paquetes en JAVA</vt:lpstr>
      <vt:lpstr>Paquetes en JAVA</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static y final</vt:lpstr>
      <vt:lpstr>static y final</vt:lpstr>
      <vt:lpstr>Alcance de las variables</vt:lpstr>
      <vt:lpstr>Paso de argumentos:  valor y referencia</vt:lpstr>
      <vt:lpstr>Paso de argumentos:  valor y referencia</vt:lpstr>
      <vt:lpstr>Paso de parámetros  por valor</vt:lpstr>
      <vt:lpstr>Paso de parámetros "por referencia": referencia de objetos</vt:lpstr>
      <vt:lpstr>Paso de parámetros "por referencia": referencia de objetos</vt:lpstr>
      <vt:lpstr>Constructor</vt:lpstr>
      <vt:lpstr>Constructor</vt:lpstr>
      <vt:lpstr>Constructor por defecto</vt:lpstr>
      <vt:lpstr>Constructor  parametrizado</vt:lpstr>
      <vt:lpstr>this</vt:lpstr>
      <vt:lpstr>Sobrecarga de  constructores</vt:lpstr>
      <vt:lpstr>Sobrecarga  de métodos</vt:lpstr>
      <vt:lpstr>Sobrecarga de métodos y promoción de tipos</vt:lpstr>
      <vt:lpstr>Sobrecarga de métodos y promoción de tipos</vt:lpstr>
      <vt:lpstr>Getters and setters</vt:lpstr>
      <vt:lpstr>Getters and setters</vt:lpstr>
      <vt:lpstr>Ejercicio</vt:lpstr>
      <vt:lpstr>ArrayList</vt:lpstr>
      <vt:lpstr>ArrayList - Creación</vt:lpstr>
      <vt:lpstr>ArrayList</vt:lpstr>
      <vt:lpstr>Métodos del ArrayList</vt:lpstr>
      <vt:lpstr>Métodos del ArrayList</vt:lpstr>
      <vt:lpstr>Métodos del ArrayList</vt:lpstr>
      <vt:lpstr>Métodos del ArrayList</vt:lpstr>
      <vt:lpstr>Recorrer un ArrayList</vt:lpstr>
      <vt:lpstr>Objeto Iterator</vt:lpstr>
      <vt:lpstr>Objeto Iterator</vt:lpstr>
      <vt:lpstr>Ejercicio ArrayList</vt:lpstr>
      <vt:lpstr>Herencia</vt:lpstr>
      <vt:lpstr>Herencia  -Ejemplo</vt:lpstr>
      <vt:lpstr>Herencia</vt:lpstr>
      <vt:lpstr>Constructores y Herencia</vt:lpstr>
      <vt:lpstr>Sobreescritura</vt:lpstr>
      <vt:lpstr>Sobreescritura Reglas</vt:lpstr>
      <vt:lpstr>Sobreescritura Reglas</vt:lpstr>
      <vt:lpstr>Clases abstractas</vt:lpstr>
      <vt:lpstr>Métodos abstractos</vt:lpstr>
      <vt:lpstr>Clases abstractas</vt:lpstr>
      <vt:lpstr>Interfaces</vt:lpstr>
      <vt:lpstr>Interfaces</vt:lpstr>
      <vt:lpstr>Interfaces</vt:lpstr>
      <vt:lpstr>Interface  Comparable</vt:lpstr>
      <vt:lpstr>Interface  Comparable</vt:lpstr>
      <vt:lpstr>Interface Comparable</vt:lpstr>
      <vt:lpstr>Polimorfismo</vt:lpstr>
      <vt:lpstr>Enlace dinámico</vt:lpstr>
      <vt:lpstr>Limitaciones del enlace dinámico</vt:lpstr>
      <vt:lpstr>Enlace dinámico y casting</vt:lpstr>
      <vt:lpstr>Upcasting y Downcasting</vt:lpstr>
      <vt:lpstr>3. Manejo de archivos y excepciones</vt:lpstr>
      <vt:lpstr>Archivos</vt:lpstr>
      <vt:lpstr>Clases de archivos</vt:lpstr>
      <vt:lpstr>Steam</vt:lpstr>
      <vt:lpstr>java.io -FileReader</vt:lpstr>
      <vt:lpstr>Java.io  -BufferedReader</vt:lpstr>
      <vt:lpstr>java.io -FileWriter</vt:lpstr>
      <vt:lpstr>Java.io  -BufferedWriter</vt:lpstr>
      <vt:lpstr>Excepciones</vt:lpstr>
      <vt:lpstr>Excepciones</vt:lpstr>
      <vt:lpstr>Excepciones</vt:lpstr>
      <vt:lpstr>Tipos de excepciones</vt:lpstr>
      <vt:lpstr>Checked y Unchecked Exceptions</vt:lpstr>
      <vt:lpstr>Checked y Unchecked Exceptions</vt:lpstr>
      <vt:lpstr>Checked Exceptions</vt:lpstr>
      <vt:lpstr>Checked Exceptions</vt:lpstr>
      <vt:lpstr>Unchecked Exceptions </vt:lpstr>
      <vt:lpstr>Manejo de excepciones</vt:lpstr>
      <vt:lpstr>Anunciar que una excepción se produce</vt:lpstr>
      <vt:lpstr>Bloque try-catch</vt:lpstr>
      <vt:lpstr>Bloque try-catch</vt:lpstr>
      <vt:lpstr>Bloque try-catch</vt:lpstr>
      <vt:lpstr>Bloque try-catch</vt:lpstr>
      <vt:lpstr>Bloque try-catch</vt:lpstr>
      <vt:lpstr>Bloque try-catch</vt:lpstr>
      <vt:lpstr>Bloque finally</vt:lpstr>
      <vt:lpstr>Bloque finally</vt:lpstr>
      <vt:lpstr>Construcción de un Objeto Exception y la Instrucción throw</vt:lpstr>
      <vt:lpstr>Construcción de un Objeto Exception y la Instrucción throw </vt:lpstr>
      <vt:lpstr>Clase 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Básico JAVA</dc:title>
  <cp:lastModifiedBy>Gladys Eliana Carrillo Bastidas</cp:lastModifiedBy>
  <cp:revision>16</cp:revision>
  <dcterms:modified xsi:type="dcterms:W3CDTF">2019-07-23T14:01:06Z</dcterms:modified>
</cp:coreProperties>
</file>